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1" r:id="rId2"/>
    <p:sldId id="302" r:id="rId3"/>
    <p:sldId id="300" r:id="rId4"/>
    <p:sldId id="257" r:id="rId5"/>
    <p:sldId id="258" r:id="rId6"/>
    <p:sldId id="260" r:id="rId7"/>
    <p:sldId id="264" r:id="rId8"/>
    <p:sldId id="266" r:id="rId9"/>
    <p:sldId id="271" r:id="rId10"/>
    <p:sldId id="274" r:id="rId11"/>
    <p:sldId id="272" r:id="rId12"/>
    <p:sldId id="273" r:id="rId13"/>
    <p:sldId id="275" r:id="rId14"/>
    <p:sldId id="276" r:id="rId15"/>
    <p:sldId id="281" r:id="rId16"/>
    <p:sldId id="277" r:id="rId17"/>
    <p:sldId id="292" r:id="rId18"/>
    <p:sldId id="282" r:id="rId19"/>
    <p:sldId id="283" r:id="rId20"/>
    <p:sldId id="294" r:id="rId21"/>
    <p:sldId id="295" r:id="rId22"/>
    <p:sldId id="296" r:id="rId23"/>
    <p:sldId id="288" r:id="rId24"/>
    <p:sldId id="289" r:id="rId25"/>
    <p:sldId id="290" r:id="rId26"/>
    <p:sldId id="291" r:id="rId27"/>
    <p:sldId id="29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660"/>
  </p:normalViewPr>
  <p:slideViewPr>
    <p:cSldViewPr snapToGrid="0">
      <p:cViewPr>
        <p:scale>
          <a:sx n="83" d="100"/>
          <a:sy n="83" d="100"/>
        </p:scale>
        <p:origin x="-21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48F53-2FFD-4C45-B775-B6EACD31DF01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04D5C-DA33-4EBF-BEFF-6C30D168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35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6141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6141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678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20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915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685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61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637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410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2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5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641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88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83A80-B4DA-440A-91DD-7E1EA82401FD}" type="datetimeFigureOut">
              <a:rPr lang="en-US" smtClean="0"/>
              <a:t>29/04/2020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CD927-2A91-4711-B139-8E8C38F72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84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6.svg"/><Relationship Id="rId26" Type="http://schemas.openxmlformats.org/officeDocument/2006/relationships/image" Target="../media/image24.svg"/><Relationship Id="rId3" Type="http://schemas.openxmlformats.org/officeDocument/2006/relationships/image" Target="../media/image5.png"/><Relationship Id="rId21" Type="http://schemas.openxmlformats.org/officeDocument/2006/relationships/image" Target="../media/image9.png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6.png"/><Relationship Id="rId23" Type="http://schemas.openxmlformats.org/officeDocument/2006/relationships/image" Target="../media/image10.png"/><Relationship Id="rId28" Type="http://schemas.openxmlformats.org/officeDocument/2006/relationships/image" Target="../media/image26.svg"/><Relationship Id="rId19" Type="http://schemas.openxmlformats.org/officeDocument/2006/relationships/image" Target="../media/image8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Relationship Id="rId27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6.svg"/><Relationship Id="rId26" Type="http://schemas.openxmlformats.org/officeDocument/2006/relationships/image" Target="../media/image24.svg"/><Relationship Id="rId3" Type="http://schemas.openxmlformats.org/officeDocument/2006/relationships/image" Target="../media/image5.png"/><Relationship Id="rId21" Type="http://schemas.openxmlformats.org/officeDocument/2006/relationships/image" Target="../media/image9.png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29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6.png"/><Relationship Id="rId23" Type="http://schemas.openxmlformats.org/officeDocument/2006/relationships/image" Target="../media/image10.png"/><Relationship Id="rId28" Type="http://schemas.openxmlformats.org/officeDocument/2006/relationships/image" Target="../media/image26.svg"/><Relationship Id="rId19" Type="http://schemas.openxmlformats.org/officeDocument/2006/relationships/image" Target="../media/image8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Relationship Id="rId27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14350"/>
            <a:ext cx="6807200" cy="61150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20933" y="685801"/>
            <a:ext cx="5638800" cy="1938992"/>
          </a:xfrm>
          <a:prstGeom prst="rect">
            <a:avLst/>
          </a:prstGeom>
          <a:noFill/>
          <a:ln>
            <a:noFill/>
          </a:ln>
          <a:effectLst>
            <a:innerShdw blurRad="114300">
              <a:srgbClr val="FF0000"/>
            </a:inn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BỘ MÔN NGỮ VĂN 2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THƯƠNG MẾN 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CHÀO CÁC EM</a:t>
            </a:r>
          </a:p>
        </p:txBody>
      </p:sp>
      <p:sp>
        <p:nvSpPr>
          <p:cNvPr id="2054" name="TextBox 3"/>
          <p:cNvSpPr txBox="1">
            <a:spLocks noChangeArrowheads="1"/>
          </p:cNvSpPr>
          <p:nvPr/>
        </p:nvSpPr>
        <p:spPr bwMode="auto">
          <a:xfrm>
            <a:off x="6908800" y="3471864"/>
            <a:ext cx="56388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MONG CÁC EM LUÔN MẠNH KHỎE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VÀ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HỌC TẬP TỐT </a:t>
            </a:r>
          </a:p>
        </p:txBody>
      </p:sp>
    </p:spTree>
    <p:extLst>
      <p:ext uri="{BB962C8B-B14F-4D97-AF65-F5344CB8AC3E}">
        <p14:creationId xmlns:p14="http://schemas.microsoft.com/office/powerpoint/2010/main" val="40441230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417194" y="4610101"/>
            <a:ext cx="11761470" cy="220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500" dirty="0" smtClean="0">
                <a:solidFill>
                  <a:schemeClr val="bg1"/>
                </a:solidFill>
                <a:latin typeface="Times New Roman" pitchFamily="18" charset="0"/>
              </a:rPr>
              <a:t>+  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Đêm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16- 12- 1861,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các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nghĩa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sĩ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đã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tấn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công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đồn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Cần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Giuộc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giết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được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tên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quan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hai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Pháp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và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một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số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lính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thuộc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địa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Họ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đã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làm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chủ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đồn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được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hai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ngày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sau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đó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bị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phản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công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và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thất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bại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en-US" sz="2500" b="1" i="1" u="sng" dirty="0" err="1" smtClean="0">
                <a:solidFill>
                  <a:schemeClr val="bg1"/>
                </a:solidFill>
                <a:latin typeface="Times New Roman" pitchFamily="18" charset="0"/>
              </a:rPr>
              <a:t>Khoảng</a:t>
            </a:r>
            <a:r>
              <a:rPr lang="en-US" sz="2500" b="1" i="1" u="sng" dirty="0" smtClean="0">
                <a:solidFill>
                  <a:schemeClr val="bg1"/>
                </a:solidFill>
                <a:latin typeface="Times New Roman" pitchFamily="18" charset="0"/>
              </a:rPr>
              <a:t> 20 </a:t>
            </a:r>
            <a:r>
              <a:rPr lang="en-US" sz="2500" b="1" i="1" u="sng" dirty="0" err="1" smtClean="0">
                <a:solidFill>
                  <a:schemeClr val="bg1"/>
                </a:solidFill>
                <a:latin typeface="Times New Roman" pitchFamily="18" charset="0"/>
              </a:rPr>
              <a:t>nghĩa</a:t>
            </a:r>
            <a:r>
              <a:rPr lang="en-US" sz="2500" b="1" i="1" u="sng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i="1" u="sng" dirty="0" err="1" smtClean="0">
                <a:solidFill>
                  <a:schemeClr val="bg1"/>
                </a:solidFill>
                <a:latin typeface="Times New Roman" pitchFamily="18" charset="0"/>
              </a:rPr>
              <a:t>quân</a:t>
            </a:r>
            <a:r>
              <a:rPr lang="en-US" sz="2500" b="1" i="1" u="sng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i="1" u="sng" dirty="0" err="1" smtClean="0">
                <a:solidFill>
                  <a:schemeClr val="bg1"/>
                </a:solidFill>
                <a:latin typeface="Times New Roman" pitchFamily="18" charset="0"/>
              </a:rPr>
              <a:t>đã</a:t>
            </a:r>
            <a:r>
              <a:rPr lang="en-US" sz="2500" b="1" i="1" u="sng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i="1" u="sng" dirty="0" err="1" smtClean="0">
                <a:solidFill>
                  <a:schemeClr val="bg1"/>
                </a:solidFill>
                <a:latin typeface="Times New Roman" pitchFamily="18" charset="0"/>
              </a:rPr>
              <a:t>bị</a:t>
            </a:r>
            <a:r>
              <a:rPr lang="en-US" sz="2500" b="1" i="1" u="sng" dirty="0" smtClean="0">
                <a:solidFill>
                  <a:schemeClr val="bg1"/>
                </a:solidFill>
                <a:latin typeface="Times New Roman" pitchFamily="18" charset="0"/>
              </a:rPr>
              <a:t> hi </a:t>
            </a:r>
            <a:r>
              <a:rPr lang="en-US" sz="2500" b="1" i="1" u="sng" dirty="0" err="1" smtClean="0">
                <a:solidFill>
                  <a:schemeClr val="bg1"/>
                </a:solidFill>
                <a:latin typeface="Times New Roman" pitchFamily="18" charset="0"/>
              </a:rPr>
              <a:t>sinh</a:t>
            </a:r>
            <a:r>
              <a:rPr lang="en-US" sz="2500" b="1" u="sng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pPr algn="just">
              <a:spcBef>
                <a:spcPct val="50000"/>
              </a:spcBef>
            </a:pP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+   Theo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yêu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cầu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của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tuần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phủ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Gia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Định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tên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là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Đỗ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Quang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Nguyễn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Đình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Chiểu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đã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viết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bài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văn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tế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chemeClr val="bg1"/>
                </a:solidFill>
                <a:latin typeface="Times New Roman" pitchFamily="18" charset="0"/>
              </a:rPr>
              <a:t>này</a:t>
            </a:r>
            <a:r>
              <a:rPr lang="en-US" sz="2500" b="1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  <a:endParaRPr lang="en-US" sz="25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0" y="476250"/>
            <a:ext cx="6297929" cy="1067603"/>
          </a:xfrm>
          <a:prstGeom prst="verticalScroll">
            <a:avLst>
              <a:gd name="adj" fmla="val 12500"/>
            </a:avLst>
          </a:prstGeom>
          <a:solidFill>
            <a:srgbClr val="FFFFCC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417194" y="835967"/>
            <a:ext cx="832675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000" b="1" dirty="0">
                <a:latin typeface="Times New Roman" pitchFamily="18" charset="0"/>
              </a:rPr>
              <a:t>1.HOÀN CẢNH </a:t>
            </a:r>
            <a:r>
              <a:rPr lang="vi-VN" sz="3000" b="1" dirty="0" smtClean="0">
                <a:latin typeface="Times New Roman" pitchFamily="18" charset="0"/>
              </a:rPr>
              <a:t>SÁNG TÁC</a:t>
            </a:r>
            <a:r>
              <a:rPr lang="en-US" sz="3000" b="1" dirty="0" smtClean="0">
                <a:latin typeface="Times New Roman" pitchFamily="18" charset="0"/>
              </a:rPr>
              <a:t>:</a:t>
            </a:r>
            <a:endParaRPr lang="en-US" sz="3000" b="1" dirty="0">
              <a:latin typeface="Times New Roman" pitchFamily="18" charset="0"/>
            </a:endParaRPr>
          </a:p>
        </p:txBody>
      </p:sp>
      <p:pic>
        <p:nvPicPr>
          <p:cNvPr id="5" name="Picture 2" descr="D:\DAN\gia_dinh_4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79" y="1660296"/>
            <a:ext cx="4354831" cy="290322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2" descr="D:\DAN\van te nghia si can giuo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3700" y="1543853"/>
            <a:ext cx="4490390" cy="294328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778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animBg="1"/>
      <p:bldP spid="471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6566" y="822960"/>
            <a:ext cx="11052810" cy="561213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vi-VN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idx="1"/>
          </p:nvPr>
        </p:nvSpPr>
        <p:spPr>
          <a:xfrm>
            <a:off x="5331778" y="1184275"/>
            <a:ext cx="6172200" cy="4873625"/>
          </a:xfrm>
        </p:spPr>
      </p:sp>
      <p:sp>
        <p:nvSpPr>
          <p:cNvPr id="9" name="Title 1"/>
          <p:cNvSpPr txBox="1">
            <a:spLocks/>
          </p:cNvSpPr>
          <p:nvPr/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sz="4000" b="1" smtClean="0"/>
              <a:t>2. THỂ LOẠI</a:t>
            </a:r>
            <a:r>
              <a:rPr lang="vi-VN" sz="4000" smtClean="0"/>
              <a:t>:</a:t>
            </a:r>
            <a:endParaRPr lang="en-US" sz="4000" dirty="0"/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702628" y="2057400"/>
            <a:ext cx="3932237" cy="834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vi-VN" sz="5000" dirty="0" smtClean="0">
                <a:latin typeface="+mj-lt"/>
              </a:rPr>
              <a:t>Văn tế</a:t>
            </a:r>
            <a:endParaRPr lang="en-US" sz="5000" dirty="0">
              <a:latin typeface="+mj-lt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r="1878"/>
          <a:stretch>
            <a:fillRect/>
          </a:stretch>
        </p:blipFill>
        <p:spPr bwMode="auto"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40861" y="2930009"/>
            <a:ext cx="453009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600" dirty="0">
                <a:latin typeface="+mj-lt"/>
              </a:rPr>
              <a:t>Văn tế nói chung là loại văn đọc khi tế, cúng người chết (trong một số trường hợp đặc biệt cũng dùng để tế lễ người sống); bởi vậy nó có hình thức tế - hưởng.</a:t>
            </a:r>
            <a:endParaRPr lang="en-US" sz="2600" dirty="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0861" y="5022890"/>
            <a:ext cx="467868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600" dirty="0">
                <a:latin typeface="+mj-lt"/>
              </a:rPr>
              <a:t>Một bài văn tế thường có các </a:t>
            </a:r>
            <a:r>
              <a:rPr lang="vi-VN" sz="2600" dirty="0" smtClean="0">
                <a:latin typeface="+mj-lt"/>
              </a:rPr>
              <a:t>phần: </a:t>
            </a:r>
            <a:r>
              <a:rPr lang="vi-VN" sz="2600" i="1" dirty="0" smtClean="0">
                <a:latin typeface="+mj-lt"/>
              </a:rPr>
              <a:t>Lung khởi</a:t>
            </a:r>
            <a:r>
              <a:rPr lang="vi-VN" sz="2600" dirty="0">
                <a:latin typeface="+mj-lt"/>
              </a:rPr>
              <a:t> </a:t>
            </a:r>
            <a:r>
              <a:rPr lang="vi-VN" sz="2600" dirty="0" smtClean="0">
                <a:latin typeface="+mj-lt"/>
              </a:rPr>
              <a:t>- </a:t>
            </a:r>
            <a:r>
              <a:rPr lang="vi-VN" sz="2600" i="1" dirty="0" smtClean="0">
                <a:latin typeface="+mj-lt"/>
              </a:rPr>
              <a:t>Thích thực - Ai vãn- Kết</a:t>
            </a:r>
            <a:endParaRPr lang="vi-VN" sz="2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468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9" y="705773"/>
            <a:ext cx="3356114" cy="684510"/>
          </a:xfrm>
        </p:spPr>
        <p:txBody>
          <a:bodyPr>
            <a:noAutofit/>
          </a:bodyPr>
          <a:lstStyle/>
          <a:p>
            <a:r>
              <a:rPr lang="vi-VN" sz="4000" b="1" dirty="0" smtClean="0">
                <a:solidFill>
                  <a:schemeClr val="bg1"/>
                </a:solidFill>
              </a:rPr>
              <a:t>3. BỐ CỤC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2546" y="1492894"/>
            <a:ext cx="7252254" cy="4430829"/>
          </a:xfrm>
        </p:spPr>
        <p:txBody>
          <a:bodyPr>
            <a:noAutofit/>
          </a:bodyPr>
          <a:lstStyle/>
          <a:p>
            <a:pPr algn="just"/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vi-VN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Lung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( 2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khẳng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vi-VN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: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3-&gt;15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Tái hiện hình ảnh người nghĩa sĩ nông dân</a:t>
            </a:r>
            <a:r>
              <a:rPr lang="vi-VN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 : Ai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điếu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16-&gt;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28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Sự hi sinh cao quý của người nghĩa quân</a:t>
            </a:r>
            <a:br>
              <a:rPr lang="vi-VN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 : Ai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vãn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(2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vi-VN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Niềm tự hào và thương tiếc về những người đã hi sinh</a:t>
            </a:r>
            <a:br>
              <a:rPr lang="vi-VN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r="1878"/>
          <a:stretch>
            <a:fillRect/>
          </a:stretch>
        </p:blipFill>
        <p:spPr bwMode="auto">
          <a:xfrm>
            <a:off x="8088204" y="1021522"/>
            <a:ext cx="3063347" cy="4775200"/>
          </a:xfrm>
          <a:prstGeom prst="rect">
            <a:avLst/>
          </a:prstGeom>
          <a:noFill/>
          <a:ln w="57150" cmpd="thickThin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748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1450" y="822325"/>
            <a:ext cx="12020550" cy="1325563"/>
          </a:xfrm>
        </p:spPr>
        <p:txBody>
          <a:bodyPr>
            <a:noAutofit/>
          </a:bodyPr>
          <a:lstStyle/>
          <a:p>
            <a:pPr algn="ctr"/>
            <a:r>
              <a:rPr lang="vi-VN" sz="9000" dirty="0" smtClean="0"/>
              <a:t>4. GIÁ TRỊ NỘI DUNG</a:t>
            </a:r>
            <a:endParaRPr lang="en-US" sz="9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43990" y="2991485"/>
            <a:ext cx="9220200" cy="14090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7000" dirty="0"/>
              <a:t>a</a:t>
            </a:r>
            <a:r>
              <a:rPr lang="vi-VN" sz="7000" dirty="0" smtClean="0"/>
              <a:t>. PHẦN LUNG KHỞI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378954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476" y="777766"/>
            <a:ext cx="11214538" cy="581222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a.Phần</a:t>
            </a:r>
            <a:r>
              <a:rPr lang="en-US" dirty="0" smtClean="0"/>
              <a:t> </a:t>
            </a:r>
            <a:r>
              <a:rPr lang="en-US" dirty="0"/>
              <a:t>L</a:t>
            </a:r>
            <a:r>
              <a:rPr lang="en-US" dirty="0" smtClean="0"/>
              <a:t>ung </a:t>
            </a:r>
            <a:r>
              <a:rPr lang="en-US" dirty="0" err="1" smtClean="0"/>
              <a:t>Khởi</a:t>
            </a:r>
            <a:r>
              <a:rPr lang="vi-VN" dirty="0" smtClean="0"/>
              <a:t>: </a:t>
            </a:r>
            <a:r>
              <a:rPr lang="en-US" dirty="0" err="1" smtClean="0"/>
              <a:t>Hoàn</a:t>
            </a:r>
            <a:r>
              <a:rPr lang="en-US" dirty="0" smtClean="0"/>
              <a:t> </a:t>
            </a:r>
            <a:r>
              <a:rPr lang="en-US" dirty="0" err="1"/>
              <a:t>cảnh</a:t>
            </a:r>
            <a:r>
              <a:rPr lang="en-US" dirty="0"/>
              <a:t> </a:t>
            </a:r>
            <a:r>
              <a:rPr lang="en-US" dirty="0" err="1"/>
              <a:t>hy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quân</a:t>
            </a:r>
            <a:r>
              <a:rPr lang="en-US" dirty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u="sng" dirty="0" err="1"/>
              <a:t>Câu</a:t>
            </a:r>
            <a:r>
              <a:rPr lang="en-US" u="sng" dirty="0"/>
              <a:t> 1: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/>
              <a:t>Súng</a:t>
            </a:r>
            <a:r>
              <a:rPr lang="en-US" dirty="0"/>
              <a:t> </a:t>
            </a:r>
            <a:r>
              <a:rPr lang="en-US" dirty="0" err="1"/>
              <a:t>giặc</a:t>
            </a:r>
            <a:r>
              <a:rPr lang="en-US" dirty="0"/>
              <a:t> </a:t>
            </a:r>
            <a:r>
              <a:rPr lang="en-US" dirty="0" err="1"/>
              <a:t>đất</a:t>
            </a:r>
            <a:r>
              <a:rPr lang="en-US" dirty="0"/>
              <a:t> </a:t>
            </a:r>
            <a:r>
              <a:rPr lang="en-US" dirty="0" err="1"/>
              <a:t>rền</a:t>
            </a:r>
            <a:r>
              <a:rPr lang="en-US" dirty="0"/>
              <a:t> </a:t>
            </a:r>
            <a:r>
              <a:rPr lang="en-US" dirty="0" smtClean="0"/>
              <a:t>  -   </a:t>
            </a:r>
            <a:r>
              <a:rPr lang="en-US" dirty="0" err="1" smtClean="0"/>
              <a:t>lòng</a:t>
            </a:r>
            <a:r>
              <a:rPr lang="en-US" dirty="0" smtClean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trời</a:t>
            </a:r>
            <a:r>
              <a:rPr lang="en-US" dirty="0"/>
              <a:t> </a:t>
            </a:r>
            <a:r>
              <a:rPr lang="en-US" dirty="0" err="1" smtClean="0"/>
              <a:t>tỏ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Oval Callout 6"/>
          <p:cNvSpPr/>
          <p:nvPr/>
        </p:nvSpPr>
        <p:spPr>
          <a:xfrm>
            <a:off x="838200" y="2385848"/>
            <a:ext cx="2230821" cy="1219200"/>
          </a:xfrm>
          <a:prstGeom prst="wedgeEllipseCallout">
            <a:avLst>
              <a:gd name="adj1" fmla="val -27671"/>
              <a:gd name="adj2" fmla="val -848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/>
              <a:t>Sự</a:t>
            </a:r>
            <a:r>
              <a:rPr lang="en-GB" dirty="0" smtClean="0"/>
              <a:t> </a:t>
            </a:r>
            <a:r>
              <a:rPr lang="en-GB" dirty="0" err="1" smtClean="0"/>
              <a:t>hiện</a:t>
            </a:r>
            <a:r>
              <a:rPr lang="en-GB" dirty="0" smtClean="0"/>
              <a:t> </a:t>
            </a:r>
            <a:r>
              <a:rPr lang="en-GB" dirty="0" err="1" smtClean="0"/>
              <a:t>diện</a:t>
            </a:r>
            <a:r>
              <a:rPr lang="en-GB" dirty="0" smtClean="0"/>
              <a:t> </a:t>
            </a:r>
            <a:r>
              <a:rPr lang="en-GB" dirty="0" err="1" smtClean="0"/>
              <a:t>của</a:t>
            </a:r>
            <a:r>
              <a:rPr lang="en-GB" dirty="0" smtClean="0"/>
              <a:t> </a:t>
            </a:r>
            <a:r>
              <a:rPr lang="en-GB" dirty="0" err="1" smtClean="0"/>
              <a:t>những</a:t>
            </a:r>
            <a:r>
              <a:rPr lang="en-GB" dirty="0" smtClean="0"/>
              <a:t> </a:t>
            </a:r>
            <a:r>
              <a:rPr lang="en-GB" dirty="0" err="1" smtClean="0"/>
              <a:t>kẻ</a:t>
            </a:r>
            <a:r>
              <a:rPr lang="en-GB" dirty="0" smtClean="0"/>
              <a:t> </a:t>
            </a:r>
            <a:r>
              <a:rPr lang="en-GB" dirty="0" err="1" smtClean="0"/>
              <a:t>xâm</a:t>
            </a:r>
            <a:r>
              <a:rPr lang="en-GB" dirty="0" smtClean="0"/>
              <a:t> </a:t>
            </a:r>
            <a:r>
              <a:rPr lang="en-GB" dirty="0" err="1" smtClean="0"/>
              <a:t>lược</a:t>
            </a:r>
            <a:r>
              <a:rPr lang="en-GB" dirty="0" smtClean="0"/>
              <a:t> </a:t>
            </a:r>
            <a:r>
              <a:rPr lang="en-GB" dirty="0" err="1" smtClean="0"/>
              <a:t>tàn</a:t>
            </a:r>
            <a:r>
              <a:rPr lang="en-GB" dirty="0" smtClean="0"/>
              <a:t> </a:t>
            </a:r>
            <a:r>
              <a:rPr lang="en-GB" dirty="0" err="1" smtClean="0"/>
              <a:t>bạo</a:t>
            </a:r>
            <a:endParaRPr lang="en-US" dirty="0"/>
          </a:p>
        </p:txBody>
      </p:sp>
      <p:sp>
        <p:nvSpPr>
          <p:cNvPr id="9" name="Cloud Callout 8"/>
          <p:cNvSpPr/>
          <p:nvPr/>
        </p:nvSpPr>
        <p:spPr>
          <a:xfrm>
            <a:off x="3846787" y="2186152"/>
            <a:ext cx="2900854" cy="1418896"/>
          </a:xfrm>
          <a:prstGeom prst="cloudCallout">
            <a:avLst>
              <a:gd name="adj1" fmla="val -29240"/>
              <a:gd name="adj2" fmla="val -656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Ý </a:t>
            </a:r>
            <a:r>
              <a:rPr lang="en-GB" dirty="0" err="1" smtClean="0"/>
              <a:t>chí</a:t>
            </a:r>
            <a:r>
              <a:rPr lang="en-GB" dirty="0" smtClean="0"/>
              <a:t> </a:t>
            </a:r>
            <a:r>
              <a:rPr lang="en-GB" dirty="0" err="1" smtClean="0"/>
              <a:t>nghị</a:t>
            </a:r>
            <a:r>
              <a:rPr lang="en-GB" dirty="0" smtClean="0"/>
              <a:t> </a:t>
            </a:r>
            <a:r>
              <a:rPr lang="en-GB" dirty="0" err="1" smtClean="0"/>
              <a:t>lực</a:t>
            </a:r>
            <a:r>
              <a:rPr lang="en-GB" dirty="0" smtClean="0"/>
              <a:t> </a:t>
            </a:r>
            <a:r>
              <a:rPr lang="en-GB" dirty="0" err="1" smtClean="0"/>
              <a:t>của</a:t>
            </a:r>
            <a:r>
              <a:rPr lang="en-GB" dirty="0" smtClean="0"/>
              <a:t> </a:t>
            </a:r>
            <a:r>
              <a:rPr lang="en-GB" dirty="0" err="1" smtClean="0"/>
              <a:t>nhân</a:t>
            </a:r>
            <a:r>
              <a:rPr lang="en-GB" dirty="0" smtClean="0"/>
              <a:t> </a:t>
            </a:r>
            <a:r>
              <a:rPr lang="en-GB" dirty="0" err="1" smtClean="0"/>
              <a:t>dân</a:t>
            </a:r>
            <a:r>
              <a:rPr lang="en-GB" dirty="0" smtClean="0"/>
              <a:t> </a:t>
            </a:r>
            <a:r>
              <a:rPr lang="en-GB" dirty="0" err="1" smtClean="0"/>
              <a:t>quyết</a:t>
            </a:r>
            <a:r>
              <a:rPr lang="en-GB" dirty="0" smtClean="0"/>
              <a:t> </a:t>
            </a:r>
            <a:r>
              <a:rPr lang="en-GB" dirty="0" err="1" smtClean="0"/>
              <a:t>tâm</a:t>
            </a:r>
            <a:r>
              <a:rPr lang="en-GB" dirty="0" smtClean="0"/>
              <a:t> </a:t>
            </a:r>
            <a:r>
              <a:rPr lang="en-GB" dirty="0" err="1" smtClean="0"/>
              <a:t>đánh</a:t>
            </a:r>
            <a:r>
              <a:rPr lang="en-GB" dirty="0" smtClean="0"/>
              <a:t> </a:t>
            </a:r>
            <a:r>
              <a:rPr lang="en-GB" dirty="0" err="1" smtClean="0"/>
              <a:t>giặc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6222124" y="1692166"/>
            <a:ext cx="693683" cy="1681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031420" y="1555531"/>
            <a:ext cx="2417379" cy="4939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schemeClr val="tx1"/>
                </a:solidFill>
              </a:rPr>
              <a:t>Nghệ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err="1" smtClean="0">
                <a:solidFill>
                  <a:schemeClr val="tx1"/>
                </a:solidFill>
              </a:rPr>
              <a:t>thuật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err="1" smtClean="0">
                <a:solidFill>
                  <a:schemeClr val="tx1"/>
                </a:solidFill>
              </a:rPr>
              <a:t>đối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err="1" smtClean="0">
                <a:solidFill>
                  <a:schemeClr val="tx1"/>
                </a:solidFill>
              </a:rPr>
              <a:t>lập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635878" y="5554718"/>
            <a:ext cx="872358" cy="2312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597573" y="4382813"/>
            <a:ext cx="9480330" cy="209155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2400" dirty="0">
                <a:solidFill>
                  <a:schemeClr val="tx1"/>
                </a:solidFill>
              </a:rPr>
              <a:t> </a:t>
            </a:r>
            <a:r>
              <a:rPr lang="en-GB" sz="2400" dirty="0" smtClean="0">
                <a:solidFill>
                  <a:schemeClr val="tx1"/>
                </a:solidFill>
              </a:rPr>
              <a:t>C</a:t>
            </a:r>
            <a:r>
              <a:rPr lang="vi-VN" sz="2400" dirty="0" smtClean="0">
                <a:solidFill>
                  <a:schemeClr val="tx1"/>
                </a:solidFill>
              </a:rPr>
              <a:t>âu </a:t>
            </a:r>
            <a:r>
              <a:rPr lang="vi-VN" sz="2400" dirty="0">
                <a:solidFill>
                  <a:schemeClr val="tx1"/>
                </a:solidFill>
              </a:rPr>
              <a:t>thơ đã khái quát được bối cảnh và tình thế căng thẳng của thời đại: Một cuộc đụng độ giữa giặc xâm lược tàn bạo và ý chí kiên cường, bất khuất của nhân dân </a:t>
            </a:r>
            <a:r>
              <a:rPr lang="vi-VN" sz="2400" dirty="0" smtClean="0">
                <a:solidFill>
                  <a:schemeClr val="tx1"/>
                </a:solidFill>
              </a:rPr>
              <a:t>ta.sự </a:t>
            </a:r>
            <a:r>
              <a:rPr lang="vi-VN" sz="2400" dirty="0">
                <a:solidFill>
                  <a:schemeClr val="tx1"/>
                </a:solidFill>
              </a:rPr>
              <a:t>hiện diện của các thế lực vật </a:t>
            </a:r>
            <a:r>
              <a:rPr lang="vi-VN" sz="2400" dirty="0" smtClean="0">
                <a:solidFill>
                  <a:schemeClr val="tx1"/>
                </a:solidFill>
              </a:rPr>
              <a:t>chất</a:t>
            </a:r>
            <a:r>
              <a:rPr lang="en-GB" sz="2400" dirty="0" smtClean="0">
                <a:solidFill>
                  <a:schemeClr val="tx1"/>
                </a:solidFill>
              </a:rPr>
              <a:t> </a:t>
            </a:r>
            <a:r>
              <a:rPr lang="vi-VN" sz="2400" dirty="0" smtClean="0">
                <a:solidFill>
                  <a:schemeClr val="tx1"/>
                </a:solidFill>
              </a:rPr>
              <a:t>xâm </a:t>
            </a:r>
            <a:r>
              <a:rPr lang="vi-VN" sz="2400" dirty="0">
                <a:solidFill>
                  <a:schemeClr val="tx1"/>
                </a:solidFill>
              </a:rPr>
              <a:t>lược bạo </a:t>
            </a:r>
            <a:r>
              <a:rPr lang="vi-VN" sz="2400" dirty="0" smtClean="0">
                <a:solidFill>
                  <a:schemeClr val="tx1"/>
                </a:solidFill>
              </a:rPr>
              <a:t>tàn</a:t>
            </a:r>
            <a:r>
              <a:rPr lang="en-GB" sz="2400" dirty="0">
                <a:solidFill>
                  <a:schemeClr val="tx1"/>
                </a:solidFill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</a:rPr>
              <a:t>và</a:t>
            </a:r>
            <a:r>
              <a:rPr lang="en-GB" sz="2400" dirty="0" smtClean="0">
                <a:solidFill>
                  <a:schemeClr val="tx1"/>
                </a:solidFill>
              </a:rPr>
              <a:t> ý</a:t>
            </a:r>
            <a:r>
              <a:rPr lang="vi-VN" sz="2400" dirty="0" smtClean="0">
                <a:solidFill>
                  <a:schemeClr val="tx1"/>
                </a:solidFill>
              </a:rPr>
              <a:t> </a:t>
            </a:r>
            <a:r>
              <a:rPr lang="vi-VN" sz="2400" dirty="0">
                <a:solidFill>
                  <a:schemeClr val="tx1"/>
                </a:solidFill>
              </a:rPr>
              <a:t>chí , nghị lực của lòng dân quyết tâm đánh giặc, cứu </a:t>
            </a:r>
            <a:r>
              <a:rPr lang="vi-VN" sz="2400" dirty="0" smtClean="0">
                <a:solidFill>
                  <a:schemeClr val="tx1"/>
                </a:solidFill>
              </a:rPr>
              <a:t>nước</a:t>
            </a:r>
            <a:r>
              <a:rPr lang="en-GB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68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/>
          <p:cNvPicPr/>
          <p:nvPr/>
        </p:nvPicPr>
        <p:blipFill rotWithShape="1">
          <a:blip r:embed="rId2"/>
          <a:srcRect l="12975" t="94" r="12291" b="37738"/>
          <a:stretch/>
        </p:blipFill>
        <p:spPr bwMode="auto">
          <a:xfrm>
            <a:off x="0" y="0"/>
            <a:ext cx="1265301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782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5104"/>
            <a:ext cx="10515600" cy="609600"/>
          </a:xfrm>
        </p:spPr>
        <p:txBody>
          <a:bodyPr>
            <a:normAutofit fontScale="90000"/>
          </a:bodyPr>
          <a:lstStyle/>
          <a:p>
            <a:r>
              <a:rPr lang="en-GB" dirty="0" err="1" smtClean="0"/>
              <a:t>Câu</a:t>
            </a:r>
            <a:r>
              <a:rPr lang="en-GB" dirty="0" smtClean="0"/>
              <a:t> 2: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40828"/>
            <a:ext cx="11456276" cy="5780689"/>
          </a:xfrm>
        </p:spPr>
        <p:txBody>
          <a:bodyPr/>
          <a:lstStyle/>
          <a:p>
            <a:r>
              <a:rPr lang="vi-VN" dirty="0"/>
              <a:t>Mười năm vỡ ruộng </a:t>
            </a:r>
            <a:r>
              <a:rPr lang="vi-VN" dirty="0" smtClean="0"/>
              <a:t>/</a:t>
            </a:r>
            <a:r>
              <a:rPr lang="en-GB" dirty="0" err="1" smtClean="0"/>
              <a:t>chưa</a:t>
            </a:r>
            <a:r>
              <a:rPr lang="en-GB" dirty="0" smtClean="0"/>
              <a:t> </a:t>
            </a:r>
            <a:r>
              <a:rPr lang="en-GB" dirty="0" err="1" smtClean="0"/>
              <a:t>ắt</a:t>
            </a:r>
            <a:r>
              <a:rPr lang="en-GB" dirty="0" smtClean="0"/>
              <a:t> </a:t>
            </a:r>
            <a:r>
              <a:rPr lang="en-GB" dirty="0" err="1" smtClean="0"/>
              <a:t>còn</a:t>
            </a:r>
            <a:r>
              <a:rPr lang="en-GB" dirty="0" smtClean="0"/>
              <a:t> </a:t>
            </a:r>
            <a:r>
              <a:rPr lang="en-GB" dirty="0" err="1" smtClean="0"/>
              <a:t>nổi</a:t>
            </a:r>
            <a:r>
              <a:rPr lang="en-GB" dirty="0" smtClean="0"/>
              <a:t> </a:t>
            </a:r>
            <a:r>
              <a:rPr lang="en-GB" dirty="0" err="1" smtClean="0"/>
              <a:t>danh</a:t>
            </a:r>
            <a:r>
              <a:rPr lang="en-GB" dirty="0" smtClean="0"/>
              <a:t> </a:t>
            </a:r>
            <a:r>
              <a:rPr lang="en-GB" dirty="0" err="1" smtClean="0"/>
              <a:t>như</a:t>
            </a:r>
            <a:r>
              <a:rPr lang="en-GB" dirty="0" smtClean="0"/>
              <a:t> </a:t>
            </a:r>
            <a:r>
              <a:rPr lang="en-GB" dirty="0" err="1" smtClean="0"/>
              <a:t>phao</a:t>
            </a:r>
            <a:r>
              <a:rPr lang="en-GB" dirty="0" smtClean="0"/>
              <a:t>.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/>
              <a:t>Một </a:t>
            </a:r>
            <a:r>
              <a:rPr lang="vi-VN" dirty="0" smtClean="0"/>
              <a:t>trận</a:t>
            </a:r>
            <a:r>
              <a:rPr lang="en-GB" dirty="0" smtClean="0"/>
              <a:t> </a:t>
            </a:r>
            <a:r>
              <a:rPr lang="en-GB" dirty="0" err="1" smtClean="0"/>
              <a:t>nghĩa</a:t>
            </a:r>
            <a:r>
              <a:rPr lang="vi-VN" dirty="0" smtClean="0"/>
              <a:t> </a:t>
            </a:r>
            <a:r>
              <a:rPr lang="vi-VN" dirty="0"/>
              <a:t>đánh Tây </a:t>
            </a:r>
            <a:r>
              <a:rPr lang="vi-VN" dirty="0" smtClean="0"/>
              <a:t>/</a:t>
            </a:r>
            <a:r>
              <a:rPr lang="en-GB" dirty="0" err="1" smtClean="0"/>
              <a:t>tuy</a:t>
            </a:r>
            <a:r>
              <a:rPr lang="en-GB" dirty="0" smtClean="0"/>
              <a:t> </a:t>
            </a:r>
            <a:r>
              <a:rPr lang="en-GB" dirty="0" err="1" smtClean="0"/>
              <a:t>là</a:t>
            </a:r>
            <a:r>
              <a:rPr lang="en-GB" dirty="0" smtClean="0"/>
              <a:t> </a:t>
            </a:r>
            <a:r>
              <a:rPr lang="en-GB" dirty="0" err="1" smtClean="0"/>
              <a:t>mất</a:t>
            </a:r>
            <a:r>
              <a:rPr lang="en-GB" dirty="0" smtClean="0"/>
              <a:t> </a:t>
            </a:r>
            <a:r>
              <a:rPr lang="en-GB" dirty="0" err="1" smtClean="0"/>
              <a:t>tiếng</a:t>
            </a:r>
            <a:r>
              <a:rPr lang="en-GB" dirty="0" smtClean="0"/>
              <a:t> </a:t>
            </a:r>
            <a:r>
              <a:rPr lang="en-GB" dirty="0" err="1" smtClean="0"/>
              <a:t>vang</a:t>
            </a:r>
            <a:r>
              <a:rPr lang="en-GB" dirty="0" smtClean="0"/>
              <a:t> </a:t>
            </a:r>
            <a:r>
              <a:rPr lang="en-GB" dirty="0" err="1" smtClean="0"/>
              <a:t>như</a:t>
            </a:r>
            <a:r>
              <a:rPr lang="en-GB" dirty="0" smtClean="0"/>
              <a:t> </a:t>
            </a:r>
            <a:r>
              <a:rPr lang="en-GB" dirty="0" err="1" smtClean="0"/>
              <a:t>mõ</a:t>
            </a:r>
            <a:r>
              <a:rPr lang="en-GB" dirty="0" smtClean="0"/>
              <a:t>.</a:t>
            </a:r>
          </a:p>
          <a:p>
            <a:r>
              <a:rPr lang="en-GB" dirty="0" err="1" smtClean="0"/>
              <a:t>Dễ</a:t>
            </a:r>
            <a:r>
              <a:rPr lang="en-GB" dirty="0" smtClean="0"/>
              <a:t> </a:t>
            </a:r>
            <a:r>
              <a:rPr lang="en-GB" dirty="0" err="1" smtClean="0"/>
              <a:t>hiểu</a:t>
            </a:r>
            <a:r>
              <a:rPr lang="en-GB" dirty="0" smtClean="0"/>
              <a:t> </a:t>
            </a:r>
            <a:r>
              <a:rPr lang="en-GB" dirty="0" err="1" smtClean="0"/>
              <a:t>được</a:t>
            </a:r>
            <a:r>
              <a:rPr lang="en-GB" dirty="0" smtClean="0"/>
              <a:t> ý </a:t>
            </a:r>
            <a:r>
              <a:rPr lang="en-GB" dirty="0" err="1" smtClean="0"/>
              <a:t>nghĩa</a:t>
            </a:r>
            <a:r>
              <a:rPr lang="en-GB" dirty="0" smtClean="0"/>
              <a:t> </a:t>
            </a:r>
            <a:r>
              <a:rPr lang="en-GB" dirty="0" err="1" smtClean="0"/>
              <a:t>của</a:t>
            </a:r>
            <a:r>
              <a:rPr lang="en-GB" dirty="0" smtClean="0"/>
              <a:t> </a:t>
            </a:r>
            <a:r>
              <a:rPr lang="en-GB" dirty="0" err="1" smtClean="0"/>
              <a:t>câu</a:t>
            </a:r>
            <a:r>
              <a:rPr lang="en-GB" dirty="0" smtClean="0"/>
              <a:t> </a:t>
            </a:r>
            <a:r>
              <a:rPr lang="en-GB" dirty="0" err="1" smtClean="0"/>
              <a:t>thơ</a:t>
            </a:r>
            <a:r>
              <a:rPr lang="en-GB" dirty="0" smtClean="0"/>
              <a:t>: 10 </a:t>
            </a:r>
            <a:r>
              <a:rPr lang="en-GB" dirty="0" err="1" smtClean="0"/>
              <a:t>năm</a:t>
            </a:r>
            <a:r>
              <a:rPr lang="en-GB" dirty="0" smtClean="0"/>
              <a:t> </a:t>
            </a:r>
            <a:r>
              <a:rPr lang="en-GB" dirty="0" err="1" smtClean="0"/>
              <a:t>làm</a:t>
            </a:r>
            <a:r>
              <a:rPr lang="en-GB" dirty="0" smtClean="0"/>
              <a:t> </a:t>
            </a:r>
            <a:r>
              <a:rPr lang="en-GB" dirty="0" err="1" smtClean="0"/>
              <a:t>ruộng</a:t>
            </a:r>
            <a:r>
              <a:rPr lang="en-GB" dirty="0" smtClean="0"/>
              <a:t>, </a:t>
            </a:r>
            <a:r>
              <a:rPr lang="en-GB" dirty="0" err="1" smtClean="0"/>
              <a:t>chưa</a:t>
            </a:r>
            <a:r>
              <a:rPr lang="en-GB" dirty="0" smtClean="0"/>
              <a:t> </a:t>
            </a:r>
            <a:r>
              <a:rPr lang="en-GB" dirty="0" err="1" smtClean="0"/>
              <a:t>chắc</a:t>
            </a:r>
            <a:r>
              <a:rPr lang="en-GB" dirty="0" smtClean="0"/>
              <a:t> </a:t>
            </a:r>
            <a:r>
              <a:rPr lang="en-GB" dirty="0" err="1" smtClean="0"/>
              <a:t>đã</a:t>
            </a:r>
            <a:r>
              <a:rPr lang="en-GB" dirty="0" smtClean="0"/>
              <a:t> </a:t>
            </a:r>
            <a:r>
              <a:rPr lang="en-GB" dirty="0" err="1" smtClean="0"/>
              <a:t>được</a:t>
            </a:r>
            <a:r>
              <a:rPr lang="en-GB" dirty="0" smtClean="0"/>
              <a:t> </a:t>
            </a:r>
            <a:r>
              <a:rPr lang="en-GB" dirty="0" err="1" smtClean="0"/>
              <a:t>ai</a:t>
            </a:r>
            <a:r>
              <a:rPr lang="en-GB" dirty="0" smtClean="0"/>
              <a:t> </a:t>
            </a:r>
            <a:r>
              <a:rPr lang="en-GB" dirty="0" err="1" smtClean="0"/>
              <a:t>biết</a:t>
            </a:r>
            <a:r>
              <a:rPr lang="en-GB" dirty="0" smtClean="0"/>
              <a:t> </a:t>
            </a:r>
            <a:r>
              <a:rPr lang="en-GB" dirty="0" err="1" smtClean="0"/>
              <a:t>đến</a:t>
            </a:r>
            <a:r>
              <a:rPr lang="en-GB" dirty="0" smtClean="0"/>
              <a:t> </a:t>
            </a:r>
            <a:r>
              <a:rPr lang="en-GB" dirty="0" err="1" smtClean="0"/>
              <a:t>tên</a:t>
            </a:r>
            <a:r>
              <a:rPr lang="en-GB" dirty="0" smtClean="0"/>
              <a:t> </a:t>
            </a:r>
            <a:r>
              <a:rPr lang="en-GB" dirty="0" err="1" smtClean="0"/>
              <a:t>tuổi</a:t>
            </a:r>
            <a:r>
              <a:rPr lang="en-GB" dirty="0" smtClean="0"/>
              <a:t>; 1 </a:t>
            </a:r>
            <a:r>
              <a:rPr lang="en-GB" dirty="0" err="1" smtClean="0"/>
              <a:t>trận</a:t>
            </a:r>
            <a:r>
              <a:rPr lang="en-GB" dirty="0" smtClean="0"/>
              <a:t> </a:t>
            </a:r>
            <a:r>
              <a:rPr lang="en-GB" dirty="0" err="1" smtClean="0"/>
              <a:t>nghĩa</a:t>
            </a:r>
            <a:r>
              <a:rPr lang="en-GB" dirty="0" smtClean="0"/>
              <a:t> </a:t>
            </a:r>
            <a:r>
              <a:rPr lang="en-GB" dirty="0" err="1" smtClean="0"/>
              <a:t>đánh</a:t>
            </a:r>
            <a:r>
              <a:rPr lang="en-GB" dirty="0"/>
              <a:t> </a:t>
            </a:r>
            <a:r>
              <a:rPr lang="en-GB" dirty="0" err="1" smtClean="0"/>
              <a:t>Tây</a:t>
            </a:r>
            <a:r>
              <a:rPr lang="en-GB" dirty="0" smtClean="0"/>
              <a:t>, </a:t>
            </a:r>
            <a:r>
              <a:rPr lang="en-GB" dirty="0" err="1" smtClean="0"/>
              <a:t>tuy</a:t>
            </a:r>
            <a:r>
              <a:rPr lang="en-GB" dirty="0" smtClean="0"/>
              <a:t> </a:t>
            </a:r>
            <a:r>
              <a:rPr lang="en-GB" dirty="0" err="1" smtClean="0"/>
              <a:t>hy</a:t>
            </a:r>
            <a:r>
              <a:rPr lang="en-GB" dirty="0" smtClean="0"/>
              <a:t> </a:t>
            </a:r>
            <a:r>
              <a:rPr lang="en-GB" dirty="0" err="1" smtClean="0"/>
              <a:t>sinh</a:t>
            </a:r>
            <a:r>
              <a:rPr lang="en-GB" dirty="0" smtClean="0"/>
              <a:t> </a:t>
            </a:r>
            <a:r>
              <a:rPr lang="en-GB" dirty="0" err="1" smtClean="0"/>
              <a:t>nhưng</a:t>
            </a:r>
            <a:r>
              <a:rPr lang="en-GB" dirty="0" smtClean="0"/>
              <a:t> </a:t>
            </a:r>
            <a:r>
              <a:rPr lang="en-GB" dirty="0" err="1" smtClean="0"/>
              <a:t>tiếng</a:t>
            </a:r>
            <a:r>
              <a:rPr lang="en-GB" dirty="0" smtClean="0"/>
              <a:t> </a:t>
            </a:r>
            <a:r>
              <a:rPr lang="en-GB" dirty="0" err="1" smtClean="0"/>
              <a:t>thơm</a:t>
            </a:r>
            <a:r>
              <a:rPr lang="en-GB" dirty="0" smtClean="0"/>
              <a:t> </a:t>
            </a:r>
            <a:r>
              <a:rPr lang="en-GB" dirty="0" err="1" smtClean="0"/>
              <a:t>còn</a:t>
            </a:r>
            <a:r>
              <a:rPr lang="en-GB" dirty="0" smtClean="0"/>
              <a:t> </a:t>
            </a:r>
            <a:r>
              <a:rPr lang="en-GB" dirty="0" err="1" smtClean="0"/>
              <a:t>mãi</a:t>
            </a:r>
            <a:r>
              <a:rPr lang="en-GB" dirty="0" smtClean="0"/>
              <a:t>.</a:t>
            </a:r>
          </a:p>
          <a:p>
            <a:r>
              <a:rPr lang="en-GB" dirty="0" smtClean="0"/>
              <a:t> </a:t>
            </a:r>
            <a:r>
              <a:rPr lang="vi-VN" b="1" dirty="0" err="1">
                <a:latin typeface="+mj-lt"/>
              </a:rPr>
              <a:t>C</a:t>
            </a:r>
            <a:r>
              <a:rPr lang="en-GB" dirty="0" err="1" smtClean="0"/>
              <a:t>âu</a:t>
            </a:r>
            <a:r>
              <a:rPr lang="en-GB" dirty="0" smtClean="0"/>
              <a:t> </a:t>
            </a:r>
            <a:r>
              <a:rPr lang="en-GB" dirty="0" err="1" smtClean="0"/>
              <a:t>thơ</a:t>
            </a:r>
            <a:r>
              <a:rPr lang="en-GB" dirty="0" smtClean="0"/>
              <a:t> </a:t>
            </a:r>
            <a:r>
              <a:rPr lang="en-GB" dirty="0" err="1" smtClean="0"/>
              <a:t>thể</a:t>
            </a:r>
            <a:r>
              <a:rPr lang="en-GB" dirty="0" smtClean="0"/>
              <a:t> </a:t>
            </a:r>
            <a:r>
              <a:rPr lang="en-GB" dirty="0" err="1" smtClean="0"/>
              <a:t>hiện</a:t>
            </a:r>
            <a:r>
              <a:rPr lang="en-GB" dirty="0"/>
              <a:t> </a:t>
            </a:r>
            <a:r>
              <a:rPr lang="en-GB" dirty="0" err="1" smtClean="0"/>
              <a:t>quan</a:t>
            </a:r>
            <a:r>
              <a:rPr lang="en-GB" dirty="0" smtClean="0"/>
              <a:t> </a:t>
            </a:r>
            <a:r>
              <a:rPr lang="en-GB" dirty="0" err="1" smtClean="0"/>
              <a:t>niệm</a:t>
            </a:r>
            <a:r>
              <a:rPr lang="en-GB" dirty="0" smtClean="0"/>
              <a:t> </a:t>
            </a:r>
            <a:r>
              <a:rPr lang="en-GB" dirty="0" err="1" smtClean="0"/>
              <a:t>sống</a:t>
            </a:r>
            <a:r>
              <a:rPr lang="en-GB" dirty="0" smtClean="0"/>
              <a:t> </a:t>
            </a:r>
            <a:r>
              <a:rPr lang="en-GB" dirty="0" err="1" smtClean="0"/>
              <a:t>cao</a:t>
            </a:r>
            <a:r>
              <a:rPr lang="en-GB" dirty="0" smtClean="0"/>
              <a:t> </a:t>
            </a:r>
            <a:r>
              <a:rPr lang="en-GB" dirty="0" err="1" smtClean="0"/>
              <a:t>cả</a:t>
            </a:r>
            <a:r>
              <a:rPr lang="en-GB" dirty="0" smtClean="0"/>
              <a:t> </a:t>
            </a:r>
            <a:r>
              <a:rPr lang="en-GB" dirty="0" err="1" smtClean="0"/>
              <a:t>của</a:t>
            </a:r>
            <a:r>
              <a:rPr lang="en-GB" dirty="0" smtClean="0"/>
              <a:t> </a:t>
            </a:r>
            <a:r>
              <a:rPr lang="en-GB" dirty="0" err="1" smtClean="0"/>
              <a:t>nhân</a:t>
            </a:r>
            <a:r>
              <a:rPr lang="en-GB" dirty="0" smtClean="0"/>
              <a:t> ta </a:t>
            </a:r>
            <a:r>
              <a:rPr lang="en-GB" dirty="0" err="1" smtClean="0"/>
              <a:t>đó</a:t>
            </a:r>
            <a:r>
              <a:rPr lang="en-GB" dirty="0" smtClean="0"/>
              <a:t> </a:t>
            </a:r>
            <a:r>
              <a:rPr lang="en-GB" dirty="0" err="1" smtClean="0"/>
              <a:t>là</a:t>
            </a:r>
            <a:r>
              <a:rPr lang="en-GB" dirty="0" smtClean="0"/>
              <a:t> </a:t>
            </a:r>
            <a:r>
              <a:rPr lang="en-GB" dirty="0" err="1" smtClean="0">
                <a:solidFill>
                  <a:schemeClr val="accent1">
                    <a:lumMod val="75000"/>
                  </a:schemeClr>
                </a:solidFill>
              </a:rPr>
              <a:t>chết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accent1">
                    <a:lumMod val="75000"/>
                  </a:schemeClr>
                </a:solidFill>
              </a:rPr>
              <a:t>vinh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accent1">
                    <a:lumMod val="75000"/>
                  </a:schemeClr>
                </a:solidFill>
              </a:rPr>
              <a:t>còn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accent1">
                    <a:lumMod val="75000"/>
                  </a:schemeClr>
                </a:solidFill>
              </a:rPr>
              <a:t>hơn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accent1">
                    <a:lumMod val="75000"/>
                  </a:schemeClr>
                </a:solidFill>
              </a:rPr>
              <a:t>sống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accent1">
                    <a:lumMod val="75000"/>
                  </a:schemeClr>
                </a:solidFill>
              </a:rPr>
              <a:t>nhục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smtClean="0"/>
              <a:t>qua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vế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câu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biền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ngẫu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4" name="Right Arrow 3"/>
          <p:cNvSpPr/>
          <p:nvPr/>
        </p:nvSpPr>
        <p:spPr>
          <a:xfrm>
            <a:off x="493330" y="5365531"/>
            <a:ext cx="798786" cy="3048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34814" y="4624551"/>
            <a:ext cx="10018986" cy="178675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GB" sz="3200" dirty="0" smtClean="0">
                <a:solidFill>
                  <a:srgbClr val="FF0000"/>
                </a:solidFill>
              </a:rPr>
              <a:t> </a:t>
            </a:r>
            <a:r>
              <a:rPr lang="en-GB" sz="3200" dirty="0">
                <a:solidFill>
                  <a:srgbClr val="FF0000"/>
                </a:solidFill>
              </a:rPr>
              <a:t>H</a:t>
            </a:r>
            <a:r>
              <a:rPr lang="vi-VN" sz="3200" dirty="0" smtClean="0">
                <a:solidFill>
                  <a:srgbClr val="FF0000"/>
                </a:solidFill>
              </a:rPr>
              <a:t>ai </a:t>
            </a:r>
            <a:r>
              <a:rPr lang="vi-VN" sz="3200" dirty="0">
                <a:solidFill>
                  <a:srgbClr val="FF0000"/>
                </a:solidFill>
              </a:rPr>
              <a:t>câu văn đã tạo nên một cái “nền” hoành tráng để tác giả đi sâu khắc hoạ vẻ đẹp của bức chân dung người nghĩa </a:t>
            </a:r>
            <a:r>
              <a:rPr lang="vi-VN" sz="3200" dirty="0" smtClean="0">
                <a:solidFill>
                  <a:srgbClr val="FF0000"/>
                </a:solidFill>
              </a:rPr>
              <a:t>sĩ </a:t>
            </a:r>
            <a:r>
              <a:rPr lang="vi-VN" sz="3200" dirty="0">
                <a:solidFill>
                  <a:srgbClr val="FF0000"/>
                </a:solidFill>
              </a:rPr>
              <a:t>Cần </a:t>
            </a:r>
            <a:r>
              <a:rPr lang="vi-VN" sz="3200" dirty="0" smtClean="0">
                <a:solidFill>
                  <a:srgbClr val="FF0000"/>
                </a:solidFill>
              </a:rPr>
              <a:t>Giuộ</a:t>
            </a:r>
            <a:r>
              <a:rPr lang="en-GB" sz="3200" dirty="0" smtClean="0">
                <a:solidFill>
                  <a:srgbClr val="FF0000"/>
                </a:solidFill>
              </a:rPr>
              <a:t>c</a:t>
            </a:r>
            <a:r>
              <a:rPr lang="vi-VN" sz="3200" dirty="0" smtClean="0">
                <a:solidFill>
                  <a:srgbClr val="FF0000"/>
                </a:solidFill>
              </a:rPr>
              <a:t>.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Frame 5"/>
          <p:cNvSpPr/>
          <p:nvPr/>
        </p:nvSpPr>
        <p:spPr>
          <a:xfrm>
            <a:off x="714703" y="105104"/>
            <a:ext cx="2291256" cy="6096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55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490" y="2808605"/>
            <a:ext cx="10515600" cy="13862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vi-VN" sz="7000" b="1" dirty="0" smtClean="0">
                <a:latin typeface="+mj-lt"/>
              </a:rPr>
              <a:t>b. PHẦN THÍCH THỰC</a:t>
            </a:r>
            <a:endParaRPr lang="en-US" sz="7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8167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2658" r="12183"/>
          <a:stretch/>
        </p:blipFill>
        <p:spPr bwMode="auto">
          <a:xfrm>
            <a:off x="0" y="489584"/>
            <a:ext cx="12192000" cy="63684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2870" y="1005840"/>
            <a:ext cx="8892540" cy="8001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000" b="1" dirty="0" smtClean="0">
                <a:latin typeface="+mj-lt"/>
              </a:rPr>
              <a:t>NGƯỜI NÔNG DÂN TRƯỚC KHI CÓ GIẶC</a:t>
            </a:r>
            <a:endParaRPr lang="en-US" sz="3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940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2981" r="12179"/>
          <a:stretch/>
        </p:blipFill>
        <p:spPr bwMode="auto">
          <a:xfrm>
            <a:off x="0" y="455294"/>
            <a:ext cx="12192000" cy="64027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260985" y="800100"/>
            <a:ext cx="11372850" cy="10515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500" b="1" dirty="0" smtClean="0">
                <a:solidFill>
                  <a:schemeClr val="tx1"/>
                </a:solidFill>
                <a:latin typeface="+mj-lt"/>
                <a:sym typeface="Wingdings" pitchFamily="2" charset="2"/>
              </a:rPr>
              <a:t> Nguồn gốc xuất thân: Họ là những người nông dân nghèo khổ, lam lũ, gắn bó với ruộng đồng và hoàn toàn xa lạ với chiến trận, binh đao.</a:t>
            </a:r>
            <a:endParaRPr lang="en-US" sz="25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029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áº¿t quáº£ hÃ¬nh áº£nh cho cháº¡y giáº·c nguyá»n ÄÃ¬nh chiá»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453" y="460963"/>
            <a:ext cx="4264691" cy="639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72" y="1050692"/>
            <a:ext cx="5158905" cy="5041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854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3301" r="12179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9235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2501" r="12178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9590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-1131570" y="112394"/>
            <a:ext cx="13704570" cy="648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9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2019" r="12660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7182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" y="1576705"/>
            <a:ext cx="11990070" cy="1325563"/>
          </a:xfrm>
        </p:spPr>
        <p:txBody>
          <a:bodyPr>
            <a:normAutofit fontScale="90000"/>
          </a:bodyPr>
          <a:lstStyle/>
          <a:p>
            <a:r>
              <a:rPr lang="vi-VN" dirty="0" smtClean="0"/>
              <a:t>- Sự hi sinh làm thiên nhiên đất nước cũng đau xót và gây thương cảm cho nhân dân khắp vùng.</a:t>
            </a:r>
            <a:br>
              <a:rPr lang="vi-VN" dirty="0" smtClean="0"/>
            </a:br>
            <a:r>
              <a:rPr lang="vi-VN" i="1" dirty="0" smtClean="0"/>
              <a:t>« Đoái sông Cần Giuộc cỏ cây mấy dặm sầu giăng</a:t>
            </a:r>
            <a:br>
              <a:rPr lang="vi-VN" i="1" dirty="0" smtClean="0"/>
            </a:br>
            <a:r>
              <a:rPr lang="vi-VN" i="1" dirty="0" smtClean="0"/>
              <a:t>Nhìn chợ Trường Bình già trẻ hai hàng lệ nhỏ»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89019"/>
            <a:ext cx="9673590" cy="2770823"/>
          </a:xfrm>
        </p:spPr>
        <p:txBody>
          <a:bodyPr>
            <a:normAutofit/>
          </a:bodyPr>
          <a:lstStyle/>
          <a:p>
            <a:pPr algn="r">
              <a:buFontTx/>
              <a:buChar char="-"/>
            </a:pPr>
            <a:r>
              <a:rPr lang="vi-VN" sz="5000" dirty="0" smtClean="0">
                <a:latin typeface="+mj-lt"/>
              </a:rPr>
              <a:t>Quan niệm : «Chết vì nghĩa </a:t>
            </a:r>
            <a:r>
              <a:rPr lang="vi-VN" sz="5000" dirty="0" smtClean="0">
                <a:latin typeface="+mj-lt"/>
                <a:sym typeface="Wingdings" pitchFamily="2" charset="2"/>
              </a:rPr>
              <a:t> Vinh Sống làm quan  nhục»</a:t>
            </a:r>
            <a:endParaRPr lang="vi-VN" sz="5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63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2339" r="12339"/>
          <a:stretch/>
        </p:blipFill>
        <p:spPr bwMode="auto">
          <a:xfrm>
            <a:off x="0" y="-34290"/>
            <a:ext cx="12192000" cy="72237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216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2821" r="12340"/>
          <a:stretch/>
        </p:blipFill>
        <p:spPr bwMode="auto">
          <a:xfrm>
            <a:off x="0" y="0"/>
            <a:ext cx="12192000" cy="69494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757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795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TỔNG KẾT</a:t>
            </a:r>
            <a:endParaRPr lang="en-US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" y="1219200"/>
            <a:ext cx="11807190" cy="5638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dung: </a:t>
            </a:r>
          </a:p>
          <a:p>
            <a:pPr marL="0" indent="0" algn="just">
              <a:buNone/>
            </a:pP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khóc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bi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tráng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khổ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nhục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vĩ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đài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hi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nhuần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nhuyễn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Giọng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bi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tráng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dị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dã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65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smGrid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DC6CB">
                  <a:alpha val="77000"/>
                </a:srgbClr>
              </a:gs>
              <a:gs pos="100000">
                <a:srgbClr val="EEEFF1">
                  <a:alpha val="77000"/>
                </a:srgb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6" name="Oval 55"/>
          <p:cNvSpPr/>
          <p:nvPr/>
        </p:nvSpPr>
        <p:spPr>
          <a:xfrm>
            <a:off x="838897" y="1223754"/>
            <a:ext cx="4446163" cy="4446163"/>
          </a:xfrm>
          <a:prstGeom prst="ellipse">
            <a:avLst/>
          </a:prstGeom>
          <a:pattFill prst="smGrid">
            <a:fgClr>
              <a:schemeClr val="bg1">
                <a:lumMod val="95000"/>
              </a:schemeClr>
            </a:fgClr>
            <a:bgClr>
              <a:srgbClr val="DDE1E2"/>
            </a:bgClr>
          </a:pattFill>
          <a:ln>
            <a:noFill/>
          </a:ln>
          <a:effectLst>
            <a:innerShdw blurRad="952500">
              <a:schemeClr val="tx1">
                <a:lumMod val="50000"/>
                <a:lumOff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4" name="Oval 53"/>
          <p:cNvSpPr/>
          <p:nvPr/>
        </p:nvSpPr>
        <p:spPr>
          <a:xfrm>
            <a:off x="1211272" y="1596129"/>
            <a:ext cx="3701413" cy="3701413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508000" dist="76200" dir="2700000" sx="102000" sy="102000" algn="tl" rotWithShape="0">
              <a:schemeClr val="tx1">
                <a:lumMod val="65000"/>
                <a:lumOff val="3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Rectangle: Rounded Corners 19"/>
          <p:cNvSpPr/>
          <p:nvPr/>
        </p:nvSpPr>
        <p:spPr>
          <a:xfrm>
            <a:off x="6423108" y="982461"/>
            <a:ext cx="4230378" cy="80354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/>
          <p:cNvSpPr/>
          <p:nvPr/>
        </p:nvSpPr>
        <p:spPr>
          <a:xfrm>
            <a:off x="6962130" y="2004844"/>
            <a:ext cx="4025184" cy="8035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5222"/>
              </a:gs>
              <a:gs pos="100000">
                <a:srgbClr val="FBA31A"/>
              </a:gs>
            </a:gsLst>
            <a:lin ang="13500000" scaled="1"/>
            <a:tileRect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: Rounded Corners 21"/>
          <p:cNvSpPr/>
          <p:nvPr/>
        </p:nvSpPr>
        <p:spPr>
          <a:xfrm>
            <a:off x="7341905" y="3027228"/>
            <a:ext cx="4603352" cy="8035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6228F"/>
              </a:gs>
              <a:gs pos="100000">
                <a:srgbClr val="D3509D"/>
              </a:gs>
            </a:gsLst>
            <a:lin ang="13500000" scaled="1"/>
            <a:tileRect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6962129" y="4049611"/>
            <a:ext cx="4867014" cy="8035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73E8F"/>
              </a:gs>
              <a:gs pos="100000">
                <a:srgbClr val="6957A1"/>
              </a:gs>
            </a:gsLst>
            <a:lin ang="13500000" scaled="1"/>
            <a:tileRect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: Rounded Corners 23"/>
          <p:cNvSpPr/>
          <p:nvPr/>
        </p:nvSpPr>
        <p:spPr>
          <a:xfrm>
            <a:off x="6423107" y="5071995"/>
            <a:ext cx="5406035" cy="8035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AAA9"/>
              </a:gs>
              <a:gs pos="100000">
                <a:srgbClr val="00AED0"/>
              </a:gs>
            </a:gsLst>
            <a:lin ang="13500000" scaled="1"/>
            <a:tileRect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Freeform: Shape 32"/>
          <p:cNvSpPr/>
          <p:nvPr/>
        </p:nvSpPr>
        <p:spPr>
          <a:xfrm>
            <a:off x="3245639" y="740850"/>
            <a:ext cx="2688152" cy="5376300"/>
          </a:xfrm>
          <a:custGeom>
            <a:avLst/>
            <a:gdLst>
              <a:gd name="connsiteX0" fmla="*/ 0 w 2688152"/>
              <a:gd name="connsiteY0" fmla="*/ 0 h 5376300"/>
              <a:gd name="connsiteX1" fmla="*/ 2 w 2688152"/>
              <a:gd name="connsiteY1" fmla="*/ 0 h 5376300"/>
              <a:gd name="connsiteX2" fmla="*/ 2688152 w 2688152"/>
              <a:gd name="connsiteY2" fmla="*/ 2688150 h 5376300"/>
              <a:gd name="connsiteX3" fmla="*/ 2 w 2688152"/>
              <a:gd name="connsiteY3" fmla="*/ 5376300 h 5376300"/>
              <a:gd name="connsiteX4" fmla="*/ 0 w 2688152"/>
              <a:gd name="connsiteY4" fmla="*/ 5376300 h 5376300"/>
              <a:gd name="connsiteX5" fmla="*/ 0 w 2688152"/>
              <a:gd name="connsiteY5" fmla="*/ 5268071 h 5376300"/>
              <a:gd name="connsiteX6" fmla="*/ 186213 w 2688152"/>
              <a:gd name="connsiteY6" fmla="*/ 5258902 h 5376300"/>
              <a:gd name="connsiteX7" fmla="*/ 2565270 w 2688152"/>
              <a:gd name="connsiteY7" fmla="*/ 2688151 h 5376300"/>
              <a:gd name="connsiteX8" fmla="*/ 186213 w 2688152"/>
              <a:gd name="connsiteY8" fmla="*/ 117401 h 5376300"/>
              <a:gd name="connsiteX9" fmla="*/ 0 w 2688152"/>
              <a:gd name="connsiteY9" fmla="*/ 108231 h 53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8152" h="5376300">
                <a:moveTo>
                  <a:pt x="0" y="0"/>
                </a:moveTo>
                <a:lnTo>
                  <a:pt x="2" y="0"/>
                </a:lnTo>
                <a:cubicBezTo>
                  <a:pt x="1484626" y="0"/>
                  <a:pt x="2688152" y="1203526"/>
                  <a:pt x="2688152" y="2688150"/>
                </a:cubicBezTo>
                <a:cubicBezTo>
                  <a:pt x="2688152" y="4172775"/>
                  <a:pt x="1484626" y="5376300"/>
                  <a:pt x="2" y="5376300"/>
                </a:cubicBezTo>
                <a:lnTo>
                  <a:pt x="0" y="5376300"/>
                </a:lnTo>
                <a:lnTo>
                  <a:pt x="0" y="5268071"/>
                </a:lnTo>
                <a:lnTo>
                  <a:pt x="186213" y="5258902"/>
                </a:lnTo>
                <a:cubicBezTo>
                  <a:pt x="1522494" y="5126571"/>
                  <a:pt x="2565270" y="4026109"/>
                  <a:pt x="2565270" y="2688151"/>
                </a:cubicBezTo>
                <a:cubicBezTo>
                  <a:pt x="2565270" y="1350193"/>
                  <a:pt x="1522494" y="249732"/>
                  <a:pt x="186213" y="117401"/>
                </a:cubicBezTo>
                <a:lnTo>
                  <a:pt x="0" y="108231"/>
                </a:lnTo>
                <a:close/>
              </a:path>
            </a:pathLst>
          </a:custGeom>
          <a:gradFill flip="none" rotWithShape="1">
            <a:gsLst>
              <a:gs pos="75000">
                <a:srgbClr val="60509C"/>
              </a:gs>
              <a:gs pos="50000">
                <a:srgbClr val="C74399"/>
              </a:gs>
              <a:gs pos="25000">
                <a:srgbClr val="F4941D"/>
              </a:gs>
              <a:gs pos="0">
                <a:srgbClr val="FFD63A"/>
              </a:gs>
              <a:gs pos="100000">
                <a:srgbClr val="00ACBE"/>
              </a:gs>
            </a:gsLst>
            <a:lin ang="5400000" scaled="1"/>
            <a:tileRect/>
          </a:gradFill>
          <a:ln w="82550">
            <a:solidFill>
              <a:schemeClr val="bg1">
                <a:lumMod val="95000"/>
              </a:schemeClr>
            </a:solidFill>
          </a:ln>
          <a:effectLst>
            <a:glow rad="76200">
              <a:schemeClr val="accent5">
                <a:satMod val="175000"/>
                <a:alpha val="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4671237" y="1208008"/>
            <a:ext cx="352449" cy="35244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Oval 34"/>
          <p:cNvSpPr/>
          <p:nvPr/>
        </p:nvSpPr>
        <p:spPr>
          <a:xfrm>
            <a:off x="5482645" y="2230392"/>
            <a:ext cx="352449" cy="352449"/>
          </a:xfrm>
          <a:prstGeom prst="ellipse">
            <a:avLst/>
          </a:prstGeom>
          <a:solidFill>
            <a:srgbClr val="F9951F"/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6" name="Oval 35"/>
          <p:cNvSpPr/>
          <p:nvPr/>
        </p:nvSpPr>
        <p:spPr>
          <a:xfrm>
            <a:off x="5678102" y="3252775"/>
            <a:ext cx="352449" cy="352449"/>
          </a:xfrm>
          <a:prstGeom prst="ellipse">
            <a:avLst/>
          </a:prstGeom>
          <a:solidFill>
            <a:srgbClr val="CC499B"/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498520" y="4275159"/>
            <a:ext cx="352449" cy="352449"/>
          </a:xfrm>
          <a:prstGeom prst="ellipse">
            <a:avLst/>
          </a:prstGeom>
          <a:solidFill>
            <a:srgbClr val="64539E"/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8" name="Oval 37"/>
          <p:cNvSpPr/>
          <p:nvPr/>
        </p:nvSpPr>
        <p:spPr>
          <a:xfrm>
            <a:off x="4671237" y="5297542"/>
            <a:ext cx="352449" cy="352449"/>
          </a:xfrm>
          <a:prstGeom prst="ellipse">
            <a:avLst/>
          </a:prstGeom>
          <a:solidFill>
            <a:srgbClr val="00AECD"/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41" name="Straight Connector 40"/>
          <p:cNvCxnSpPr>
            <a:stCxn id="34" idx="6"/>
            <a:endCxn id="20" idx="1"/>
          </p:cNvCxnSpPr>
          <p:nvPr/>
        </p:nvCxnSpPr>
        <p:spPr>
          <a:xfrm>
            <a:off x="5023686" y="1384233"/>
            <a:ext cx="1399422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  <a:stCxn id="35" idx="6"/>
            <a:endCxn id="21" idx="1"/>
          </p:cNvCxnSpPr>
          <p:nvPr/>
        </p:nvCxnSpPr>
        <p:spPr>
          <a:xfrm>
            <a:off x="5835094" y="2406617"/>
            <a:ext cx="112703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  <a:stCxn id="36" idx="6"/>
            <a:endCxn id="22" idx="1"/>
          </p:cNvCxnSpPr>
          <p:nvPr/>
        </p:nvCxnSpPr>
        <p:spPr>
          <a:xfrm>
            <a:off x="6030551" y="3429000"/>
            <a:ext cx="1311354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  <a:stCxn id="37" idx="6"/>
            <a:endCxn id="23" idx="1"/>
          </p:cNvCxnSpPr>
          <p:nvPr/>
        </p:nvCxnSpPr>
        <p:spPr>
          <a:xfrm>
            <a:off x="5850969" y="4451384"/>
            <a:ext cx="11111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cxnSpLocks/>
            <a:stCxn id="38" idx="6"/>
            <a:endCxn id="24" idx="1"/>
          </p:cNvCxnSpPr>
          <p:nvPr/>
        </p:nvCxnSpPr>
        <p:spPr>
          <a:xfrm>
            <a:off x="5023686" y="5473767"/>
            <a:ext cx="1399421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6497980" y="1062288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600" smtClean="0">
                <a:solidFill>
                  <a:schemeClr val="tx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1</a:t>
            </a:r>
            <a:endParaRPr lang="en-IN" sz="3600">
              <a:solidFill>
                <a:schemeClr val="tx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7037148" y="2084670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200" smtClean="0">
                <a:solidFill>
                  <a:schemeClr val="tx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2</a:t>
            </a:r>
            <a:endParaRPr lang="en-IN" sz="3200">
              <a:solidFill>
                <a:schemeClr val="tx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7410900" y="3108303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200" smtClean="0">
                <a:solidFill>
                  <a:schemeClr val="tx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3</a:t>
            </a:r>
            <a:endParaRPr lang="en-IN" sz="3200">
              <a:solidFill>
                <a:schemeClr val="tx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7037148" y="4129439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200" smtClean="0">
                <a:solidFill>
                  <a:schemeClr val="tx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4</a:t>
            </a:r>
            <a:endParaRPr lang="en-IN" sz="3200">
              <a:solidFill>
                <a:schemeClr val="tx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6497980" y="5151822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200" smtClean="0">
                <a:solidFill>
                  <a:schemeClr val="tx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5</a:t>
            </a:r>
            <a:endParaRPr lang="en-IN" sz="3200">
              <a:solidFill>
                <a:schemeClr val="tx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1324929" y="1686915"/>
            <a:ext cx="3474097" cy="3474097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5" name="Oval 64"/>
          <p:cNvSpPr/>
          <p:nvPr/>
        </p:nvSpPr>
        <p:spPr>
          <a:xfrm>
            <a:off x="1379237" y="1740369"/>
            <a:ext cx="3367188" cy="3367188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6" name="Oval 65"/>
          <p:cNvSpPr/>
          <p:nvPr/>
        </p:nvSpPr>
        <p:spPr>
          <a:xfrm>
            <a:off x="3003401" y="1659197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7" name="Oval 66"/>
          <p:cNvSpPr/>
          <p:nvPr/>
        </p:nvSpPr>
        <p:spPr>
          <a:xfrm>
            <a:off x="3003401" y="5074510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8" name="Oval 67"/>
          <p:cNvSpPr/>
          <p:nvPr/>
        </p:nvSpPr>
        <p:spPr>
          <a:xfrm>
            <a:off x="4724872" y="3367912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9" name="Oval 68"/>
          <p:cNvSpPr/>
          <p:nvPr/>
        </p:nvSpPr>
        <p:spPr>
          <a:xfrm>
            <a:off x="1310242" y="3367912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81" name="Graphic 80" descr="Single gea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1926433" y="4305664"/>
            <a:ext cx="360000" cy="360000"/>
          </a:xfrm>
          <a:prstGeom prst="rect">
            <a:avLst/>
          </a:prstGeom>
        </p:spPr>
      </p:pic>
      <p:pic>
        <p:nvPicPr>
          <p:cNvPr id="83" name="Graphic 82" descr="Stopwatch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568042" y="3901286"/>
            <a:ext cx="360000" cy="360000"/>
          </a:xfrm>
          <a:prstGeom prst="rect">
            <a:avLst/>
          </a:prstGeom>
        </p:spPr>
      </p:pic>
      <p:pic>
        <p:nvPicPr>
          <p:cNvPr id="85" name="Graphic 84" descr="Lightbulb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2881113" y="4647740"/>
            <a:ext cx="360000" cy="360000"/>
          </a:xfrm>
          <a:prstGeom prst="rect">
            <a:avLst/>
          </a:prstGeom>
        </p:spPr>
      </p:pic>
      <p:pic>
        <p:nvPicPr>
          <p:cNvPr id="87" name="Graphic 86" descr="Head with Gears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371470" y="4580357"/>
            <a:ext cx="360000" cy="360000"/>
          </a:xfrm>
          <a:prstGeom prst="rect">
            <a:avLst/>
          </a:prstGeom>
        </p:spPr>
      </p:pic>
      <p:sp>
        <p:nvSpPr>
          <p:cNvPr id="88" name="Oval 87"/>
          <p:cNvSpPr/>
          <p:nvPr/>
        </p:nvSpPr>
        <p:spPr>
          <a:xfrm>
            <a:off x="3401634" y="4773327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9" name="Oval 88"/>
          <p:cNvSpPr/>
          <p:nvPr/>
        </p:nvSpPr>
        <p:spPr>
          <a:xfrm>
            <a:off x="3693714" y="4656120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0" name="Oval 89"/>
          <p:cNvSpPr/>
          <p:nvPr/>
        </p:nvSpPr>
        <p:spPr>
          <a:xfrm>
            <a:off x="3952068" y="4492075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92" name="Graphic 91" descr="Teacher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2599336" y="1773192"/>
            <a:ext cx="914400" cy="914400"/>
          </a:xfrm>
          <a:prstGeom prst="rect">
            <a:avLst/>
          </a:prstGeom>
        </p:spPr>
      </p:pic>
      <p:sp>
        <p:nvSpPr>
          <p:cNvPr id="95" name="TextBox 94"/>
          <p:cNvSpPr txBox="1"/>
          <p:nvPr/>
        </p:nvSpPr>
        <p:spPr>
          <a:xfrm>
            <a:off x="7205768" y="1044441"/>
            <a:ext cx="2610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CUỘC ĐỜI</a:t>
            </a:r>
            <a:endParaRPr lang="en-IN" b="1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772802" y="2114226"/>
            <a:ext cx="2610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SỰ NGHIỆP</a:t>
            </a:r>
            <a:r>
              <a:rPr lang="en-IN" sz="110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 Light" panose="020B0306030504020204" pitchFamily="34" charset="0"/>
                <a:cs typeface="Times New Roman" panose="02020603050405020304" pitchFamily="18" charset="0"/>
              </a:rPr>
              <a:t>.</a:t>
            </a:r>
            <a:endParaRPr lang="en-IN" sz="1100" dirty="0">
              <a:solidFill>
                <a:schemeClr val="bg1"/>
              </a:solidFill>
              <a:latin typeface="Times New Roman" panose="02020603050405020304" pitchFamily="18" charset="0"/>
              <a:ea typeface="Open Sans Condensed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178732" y="3131575"/>
            <a:ext cx="3476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TÁC PHẨM CHÍNH</a:t>
            </a:r>
            <a:r>
              <a:rPr lang="en-IN" sz="1400" b="1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 Light" panose="020B0306030504020204" pitchFamily="34" charset="0"/>
                <a:cs typeface="Times New Roman" panose="02020603050405020304" pitchFamily="18" charset="0"/>
              </a:rPr>
              <a:t>.</a:t>
            </a:r>
            <a:endParaRPr lang="en-IN" sz="1400" b="1" dirty="0">
              <a:solidFill>
                <a:schemeClr val="bg1"/>
              </a:solidFill>
              <a:latin typeface="Times New Roman" panose="02020603050405020304" pitchFamily="18" charset="0"/>
              <a:ea typeface="Open Sans Condensed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756055" y="4153411"/>
            <a:ext cx="3724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 Light" panose="020B0306030504020204" pitchFamily="34" charset="0"/>
                <a:cs typeface="Times New Roman" panose="02020603050405020304" pitchFamily="18" charset="0"/>
              </a:rPr>
              <a:t>NỘI DUNG THƠ VĂN</a:t>
            </a:r>
            <a:endParaRPr lang="en-IN" sz="1400" b="1" dirty="0">
              <a:solidFill>
                <a:schemeClr val="bg1"/>
              </a:solidFill>
              <a:latin typeface="Times New Roman" panose="02020603050405020304" pitchFamily="18" charset="0"/>
              <a:ea typeface="Open Sans Condensed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250833" y="5177304"/>
            <a:ext cx="50651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000" b="1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NGHỆ THUẬT THƠ VĂN</a:t>
            </a:r>
            <a:endParaRPr lang="en-IN" sz="3000" b="1" dirty="0">
              <a:solidFill>
                <a:schemeClr val="bg1"/>
              </a:solidFill>
              <a:latin typeface="Times New Roman" panose="02020603050405020304" pitchFamily="18" charset="0"/>
              <a:ea typeface="Open Sans Condensed Light" panose="020B0306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" name="Graphic 102" descr="Projector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10008699" y="1175649"/>
            <a:ext cx="432000" cy="432000"/>
          </a:xfrm>
          <a:prstGeom prst="rect">
            <a:avLst/>
          </a:prstGeom>
        </p:spPr>
      </p:pic>
      <p:pic>
        <p:nvPicPr>
          <p:cNvPr id="105" name="Graphic 104" descr="Camera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10366372" y="2190613"/>
            <a:ext cx="432000" cy="432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272" y="1690772"/>
            <a:ext cx="3459965" cy="33812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-31039" y="5111807"/>
            <a:ext cx="538932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5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Nguyễn</a:t>
            </a:r>
            <a:r>
              <a:rPr lang="en-IN" sz="35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IN" sz="35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Đình</a:t>
            </a:r>
            <a:r>
              <a:rPr lang="en-IN" sz="35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IN" sz="35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Chiểu</a:t>
            </a:r>
            <a:endParaRPr lang="en-IN" sz="35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95" grpId="0"/>
      <p:bldP spid="96" grpId="0"/>
      <p:bldP spid="97" grpId="0"/>
      <p:bldP spid="98" grpId="0"/>
      <p:bldP spid="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F272CB9A-11DA-403F-8A2C-8ACABB9E55E3}"/>
              </a:ext>
            </a:extLst>
          </p:cNvPr>
          <p:cNvCxnSpPr>
            <a:stCxn id="27" idx="2"/>
          </p:cNvCxnSpPr>
          <p:nvPr/>
        </p:nvCxnSpPr>
        <p:spPr>
          <a:xfrm>
            <a:off x="6666147" y="3538016"/>
            <a:ext cx="1761811" cy="713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="" xmlns:a16="http://schemas.microsoft.com/office/drawing/2014/main" id="{67E87360-F24A-47BA-928F-2F0179FA8620}"/>
              </a:ext>
            </a:extLst>
          </p:cNvPr>
          <p:cNvCxnSpPr/>
          <p:nvPr/>
        </p:nvCxnSpPr>
        <p:spPr>
          <a:xfrm>
            <a:off x="8413015" y="3545147"/>
            <a:ext cx="377898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892DD698-41EA-44B3-A338-53428D7D5050}"/>
              </a:ext>
            </a:extLst>
          </p:cNvPr>
          <p:cNvCxnSpPr>
            <a:endCxn id="27" idx="2"/>
          </p:cNvCxnSpPr>
          <p:nvPr/>
        </p:nvCxnSpPr>
        <p:spPr>
          <a:xfrm flipV="1">
            <a:off x="3911339" y="3538016"/>
            <a:ext cx="2754808" cy="713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7141C71E-E08E-4C35-AF33-12A46FFB4E28}"/>
              </a:ext>
            </a:extLst>
          </p:cNvPr>
          <p:cNvCxnSpPr/>
          <p:nvPr/>
        </p:nvCxnSpPr>
        <p:spPr>
          <a:xfrm>
            <a:off x="1985456" y="3545147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>
            <a:extLst>
              <a:ext uri="{FF2B5EF4-FFF2-40B4-BE49-F238E27FC236}">
                <a16:creationId xmlns="" xmlns:a16="http://schemas.microsoft.com/office/drawing/2014/main" id="{AF54DAFC-72BF-4C18-B451-30110FC8EBCC}"/>
              </a:ext>
            </a:extLst>
          </p:cNvPr>
          <p:cNvSpPr/>
          <p:nvPr/>
        </p:nvSpPr>
        <p:spPr>
          <a:xfrm>
            <a:off x="742638" y="308556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6AB54977-33F8-4105-824C-3D0C493D5B00}"/>
              </a:ext>
            </a:extLst>
          </p:cNvPr>
          <p:cNvCxnSpPr>
            <a:cxnSpLocks/>
          </p:cNvCxnSpPr>
          <p:nvPr/>
        </p:nvCxnSpPr>
        <p:spPr>
          <a:xfrm>
            <a:off x="14064" y="3545147"/>
            <a:ext cx="197139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="" xmlns:a16="http://schemas.microsoft.com/office/drawing/2014/main" id="{BADB8234-7655-4312-99D5-ACC91B4B894B}"/>
              </a:ext>
            </a:extLst>
          </p:cNvPr>
          <p:cNvSpPr/>
          <p:nvPr/>
        </p:nvSpPr>
        <p:spPr>
          <a:xfrm>
            <a:off x="1106969" y="3449897"/>
            <a:ext cx="190500" cy="190500"/>
          </a:xfrm>
          <a:prstGeom prst="ellipse">
            <a:avLst/>
          </a:prstGeom>
          <a:solidFill>
            <a:srgbClr val="03A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ircle: Hollow 8">
            <a:extLst>
              <a:ext uri="{FF2B5EF4-FFF2-40B4-BE49-F238E27FC236}">
                <a16:creationId xmlns="" xmlns:a16="http://schemas.microsoft.com/office/drawing/2014/main" id="{868629C6-9D56-44C4-A90C-D16F2E7AA94B}"/>
              </a:ext>
            </a:extLst>
          </p:cNvPr>
          <p:cNvSpPr/>
          <p:nvPr/>
        </p:nvSpPr>
        <p:spPr>
          <a:xfrm>
            <a:off x="987906" y="3330834"/>
            <a:ext cx="428626" cy="428626"/>
          </a:xfrm>
          <a:prstGeom prst="donut">
            <a:avLst>
              <a:gd name="adj" fmla="val 5281"/>
            </a:avLst>
          </a:prstGeom>
          <a:solidFill>
            <a:srgbClr val="03A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ircle: Hollow 9">
            <a:extLst>
              <a:ext uri="{FF2B5EF4-FFF2-40B4-BE49-F238E27FC236}">
                <a16:creationId xmlns="" xmlns:a16="http://schemas.microsoft.com/office/drawing/2014/main" id="{1E0E5245-3E9D-45CB-A2A2-78E37536928E}"/>
              </a:ext>
            </a:extLst>
          </p:cNvPr>
          <p:cNvSpPr/>
          <p:nvPr/>
        </p:nvSpPr>
        <p:spPr>
          <a:xfrm>
            <a:off x="855034" y="319796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1B8353AA-1A28-4FAD-AF44-130B899BAAE4}"/>
              </a:ext>
            </a:extLst>
          </p:cNvPr>
          <p:cNvCxnSpPr>
            <a:cxnSpLocks/>
          </p:cNvCxnSpPr>
          <p:nvPr/>
        </p:nvCxnSpPr>
        <p:spPr>
          <a:xfrm flipV="1">
            <a:off x="1202220" y="3892333"/>
            <a:ext cx="0" cy="1033387"/>
          </a:xfrm>
          <a:prstGeom prst="line">
            <a:avLst/>
          </a:prstGeom>
          <a:ln w="19050">
            <a:solidFill>
              <a:srgbClr val="03A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36B49B4F-63E8-4430-9059-553CBCA3AB43}"/>
              </a:ext>
            </a:extLst>
          </p:cNvPr>
          <p:cNvSpPr/>
          <p:nvPr/>
        </p:nvSpPr>
        <p:spPr>
          <a:xfrm>
            <a:off x="1140099" y="4900587"/>
            <a:ext cx="124240" cy="124240"/>
          </a:xfrm>
          <a:prstGeom prst="ellipse">
            <a:avLst/>
          </a:prstGeom>
          <a:solidFill>
            <a:srgbClr val="03A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959B938-7387-4E6C-B81C-CA1B61488588}"/>
              </a:ext>
            </a:extLst>
          </p:cNvPr>
          <p:cNvSpPr txBox="1"/>
          <p:nvPr/>
        </p:nvSpPr>
        <p:spPr>
          <a:xfrm>
            <a:off x="444526" y="2511658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03A1A4"/>
                </a:solidFill>
                <a:latin typeface="Century Gothic" panose="020B0502020202020204" pitchFamily="34" charset="0"/>
              </a:rPr>
              <a:t>1822</a:t>
            </a:r>
            <a:endParaRPr lang="en-US" sz="3600" dirty="0">
              <a:solidFill>
                <a:srgbClr val="03A1A4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E623F98E-5FFF-4701-A99F-87B202C66033}"/>
              </a:ext>
            </a:extLst>
          </p:cNvPr>
          <p:cNvSpPr txBox="1"/>
          <p:nvPr/>
        </p:nvSpPr>
        <p:spPr>
          <a:xfrm>
            <a:off x="0" y="4991629"/>
            <a:ext cx="279273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 sinh tại huyện Bình Dương, tỉnh Gia Định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rc 17">
            <a:extLst>
              <a:ext uri="{FF2B5EF4-FFF2-40B4-BE49-F238E27FC236}">
                <a16:creationId xmlns="" xmlns:a16="http://schemas.microsoft.com/office/drawing/2014/main" id="{B54B9C7B-4DA7-40E1-B723-68758EB971FE}"/>
              </a:ext>
            </a:extLst>
          </p:cNvPr>
          <p:cNvSpPr/>
          <p:nvPr/>
        </p:nvSpPr>
        <p:spPr>
          <a:xfrm rot="5400000">
            <a:off x="3716625" y="308556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037A3CB3-AA60-41C6-B92B-B84EC0A87E61}"/>
              </a:ext>
            </a:extLst>
          </p:cNvPr>
          <p:cNvSpPr/>
          <p:nvPr/>
        </p:nvSpPr>
        <p:spPr>
          <a:xfrm>
            <a:off x="4080956" y="3449897"/>
            <a:ext cx="190500" cy="190500"/>
          </a:xfrm>
          <a:prstGeom prst="ellipse">
            <a:avLst/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ircle: Hollow 20">
            <a:extLst>
              <a:ext uri="{FF2B5EF4-FFF2-40B4-BE49-F238E27FC236}">
                <a16:creationId xmlns="" xmlns:a16="http://schemas.microsoft.com/office/drawing/2014/main" id="{5AB77009-91CD-4089-A339-205E1FD860BA}"/>
              </a:ext>
            </a:extLst>
          </p:cNvPr>
          <p:cNvSpPr/>
          <p:nvPr/>
        </p:nvSpPr>
        <p:spPr>
          <a:xfrm>
            <a:off x="3961893" y="3330834"/>
            <a:ext cx="428626" cy="428626"/>
          </a:xfrm>
          <a:prstGeom prst="donut">
            <a:avLst>
              <a:gd name="adj" fmla="val 5281"/>
            </a:avLst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Circle: Hollow 21">
            <a:extLst>
              <a:ext uri="{FF2B5EF4-FFF2-40B4-BE49-F238E27FC236}">
                <a16:creationId xmlns="" xmlns:a16="http://schemas.microsoft.com/office/drawing/2014/main" id="{EB4F978A-6973-4038-9D44-C992F6903D28}"/>
              </a:ext>
            </a:extLst>
          </p:cNvPr>
          <p:cNvSpPr/>
          <p:nvPr/>
        </p:nvSpPr>
        <p:spPr>
          <a:xfrm>
            <a:off x="3829021" y="319796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7982AF7D-7FF0-494C-891D-C601C69FAD64}"/>
              </a:ext>
            </a:extLst>
          </p:cNvPr>
          <p:cNvCxnSpPr>
            <a:cxnSpLocks/>
          </p:cNvCxnSpPr>
          <p:nvPr/>
        </p:nvCxnSpPr>
        <p:spPr>
          <a:xfrm flipV="1">
            <a:off x="4176207" y="2164575"/>
            <a:ext cx="0" cy="1033387"/>
          </a:xfrm>
          <a:prstGeom prst="line">
            <a:avLst/>
          </a:prstGeom>
          <a:ln w="19050">
            <a:solidFill>
              <a:srgbClr val="EE9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D26033AC-E99E-4309-BD9B-47A98BA0DEA7}"/>
              </a:ext>
            </a:extLst>
          </p:cNvPr>
          <p:cNvSpPr/>
          <p:nvPr/>
        </p:nvSpPr>
        <p:spPr>
          <a:xfrm>
            <a:off x="4114086" y="2118219"/>
            <a:ext cx="124240" cy="124240"/>
          </a:xfrm>
          <a:prstGeom prst="ellipse">
            <a:avLst/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D297ECE7-7E0E-48D0-9C27-6FB0E3DB79DD}"/>
              </a:ext>
            </a:extLst>
          </p:cNvPr>
          <p:cNvSpPr txBox="1"/>
          <p:nvPr/>
        </p:nvSpPr>
        <p:spPr>
          <a:xfrm>
            <a:off x="3418513" y="3932439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EE9524"/>
                </a:solidFill>
                <a:latin typeface="Century Gothic" panose="020B0502020202020204" pitchFamily="34" charset="0"/>
              </a:rPr>
              <a:t>1843</a:t>
            </a:r>
            <a:endParaRPr lang="en-US" sz="3600" dirty="0">
              <a:solidFill>
                <a:srgbClr val="EE9524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7DEA27D8-0CF3-496D-AD7D-2076231DE52C}"/>
              </a:ext>
            </a:extLst>
          </p:cNvPr>
          <p:cNvSpPr txBox="1"/>
          <p:nvPr/>
        </p:nvSpPr>
        <p:spPr>
          <a:xfrm>
            <a:off x="2696168" y="1139837"/>
            <a:ext cx="32010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 đỗ tú tài tại trường thi Gia Định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rc 26">
            <a:extLst>
              <a:ext uri="{FF2B5EF4-FFF2-40B4-BE49-F238E27FC236}">
                <a16:creationId xmlns="" xmlns:a16="http://schemas.microsoft.com/office/drawing/2014/main" id="{A2636062-43D3-463C-B6BD-741D547DE965}"/>
              </a:ext>
            </a:extLst>
          </p:cNvPr>
          <p:cNvSpPr/>
          <p:nvPr/>
        </p:nvSpPr>
        <p:spPr>
          <a:xfrm>
            <a:off x="6666092" y="308556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CDCB9A2B-6699-4804-99AE-7A924FDA4340}"/>
              </a:ext>
            </a:extLst>
          </p:cNvPr>
          <p:cNvSpPr/>
          <p:nvPr/>
        </p:nvSpPr>
        <p:spPr>
          <a:xfrm>
            <a:off x="7030423" y="3449897"/>
            <a:ext cx="190500" cy="190500"/>
          </a:xfrm>
          <a:prstGeom prst="ellipse">
            <a:avLst/>
          </a:prstGeom>
          <a:solidFill>
            <a:srgbClr val="EF3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ircle: Hollow 29">
            <a:extLst>
              <a:ext uri="{FF2B5EF4-FFF2-40B4-BE49-F238E27FC236}">
                <a16:creationId xmlns="" xmlns:a16="http://schemas.microsoft.com/office/drawing/2014/main" id="{3A6CDF07-EF0B-4379-8FBF-3718BD896047}"/>
              </a:ext>
            </a:extLst>
          </p:cNvPr>
          <p:cNvSpPr/>
          <p:nvPr/>
        </p:nvSpPr>
        <p:spPr>
          <a:xfrm>
            <a:off x="6911360" y="3330834"/>
            <a:ext cx="428626" cy="428626"/>
          </a:xfrm>
          <a:prstGeom prst="donut">
            <a:avLst>
              <a:gd name="adj" fmla="val 5281"/>
            </a:avLst>
          </a:prstGeom>
          <a:solidFill>
            <a:srgbClr val="EF3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Circle: Hollow 30">
            <a:extLst>
              <a:ext uri="{FF2B5EF4-FFF2-40B4-BE49-F238E27FC236}">
                <a16:creationId xmlns="" xmlns:a16="http://schemas.microsoft.com/office/drawing/2014/main" id="{FB3E2DCF-4068-4715-BD27-13370B541EAC}"/>
              </a:ext>
            </a:extLst>
          </p:cNvPr>
          <p:cNvSpPr/>
          <p:nvPr/>
        </p:nvSpPr>
        <p:spPr>
          <a:xfrm>
            <a:off x="6778488" y="319796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EA49CDC4-E9AD-4789-BEA6-BFF07A73111B}"/>
              </a:ext>
            </a:extLst>
          </p:cNvPr>
          <p:cNvCxnSpPr>
            <a:cxnSpLocks/>
          </p:cNvCxnSpPr>
          <p:nvPr/>
        </p:nvCxnSpPr>
        <p:spPr>
          <a:xfrm flipV="1">
            <a:off x="7125674" y="3892333"/>
            <a:ext cx="0" cy="1033387"/>
          </a:xfrm>
          <a:prstGeom prst="line">
            <a:avLst/>
          </a:prstGeom>
          <a:ln w="19050">
            <a:solidFill>
              <a:srgbClr val="EF30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="" xmlns:a16="http://schemas.microsoft.com/office/drawing/2014/main" id="{DD4A8794-EADF-4527-95C6-C9D6781E9C8E}"/>
              </a:ext>
            </a:extLst>
          </p:cNvPr>
          <p:cNvSpPr/>
          <p:nvPr/>
        </p:nvSpPr>
        <p:spPr>
          <a:xfrm>
            <a:off x="7063553" y="4900587"/>
            <a:ext cx="124240" cy="124240"/>
          </a:xfrm>
          <a:prstGeom prst="ellipse">
            <a:avLst/>
          </a:prstGeom>
          <a:solidFill>
            <a:srgbClr val="EF3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4BE7D141-E60D-4B00-AA4B-1F588212DCAD}"/>
              </a:ext>
            </a:extLst>
          </p:cNvPr>
          <p:cNvSpPr txBox="1"/>
          <p:nvPr/>
        </p:nvSpPr>
        <p:spPr>
          <a:xfrm>
            <a:off x="6367980" y="2511658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EF3078"/>
                </a:solidFill>
                <a:latin typeface="Century Gothic" panose="020B0502020202020204" pitchFamily="34" charset="0"/>
              </a:rPr>
              <a:t>1846</a:t>
            </a:r>
            <a:endParaRPr lang="en-US" sz="3600" dirty="0">
              <a:solidFill>
                <a:srgbClr val="EF3078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0A5C5A36-EC92-462F-BB70-6A797D63B1DD}"/>
              </a:ext>
            </a:extLst>
          </p:cNvPr>
          <p:cNvSpPr txBox="1"/>
          <p:nvPr/>
        </p:nvSpPr>
        <p:spPr>
          <a:xfrm>
            <a:off x="5666996" y="5018209"/>
            <a:ext cx="320104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 ra Huế học, sắp thi thì nghe tin mẹ mất, phải về quê chịu tang mẹ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Arc 44">
            <a:extLst>
              <a:ext uri="{FF2B5EF4-FFF2-40B4-BE49-F238E27FC236}">
                <a16:creationId xmlns="" xmlns:a16="http://schemas.microsoft.com/office/drawing/2014/main" id="{E3730103-7F8D-4792-83EE-5FFC4A5D2274}"/>
              </a:ext>
            </a:extLst>
          </p:cNvPr>
          <p:cNvSpPr/>
          <p:nvPr/>
        </p:nvSpPr>
        <p:spPr>
          <a:xfrm rot="5400000">
            <a:off x="9871535" y="308556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="" xmlns:a16="http://schemas.microsoft.com/office/drawing/2014/main" id="{86694F26-80D5-467D-94C4-C9C860517F5F}"/>
              </a:ext>
            </a:extLst>
          </p:cNvPr>
          <p:cNvSpPr/>
          <p:nvPr/>
        </p:nvSpPr>
        <p:spPr>
          <a:xfrm>
            <a:off x="10235866" y="3449897"/>
            <a:ext cx="190500" cy="190500"/>
          </a:xfrm>
          <a:prstGeom prst="ellipse">
            <a:avLst/>
          </a:prstGeom>
          <a:solidFill>
            <a:srgbClr val="1C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ircle: Hollow 46">
            <a:extLst>
              <a:ext uri="{FF2B5EF4-FFF2-40B4-BE49-F238E27FC236}">
                <a16:creationId xmlns="" xmlns:a16="http://schemas.microsoft.com/office/drawing/2014/main" id="{B0789B4A-0620-4211-9109-6DBE9A07FE51}"/>
              </a:ext>
            </a:extLst>
          </p:cNvPr>
          <p:cNvSpPr/>
          <p:nvPr/>
        </p:nvSpPr>
        <p:spPr>
          <a:xfrm>
            <a:off x="10116803" y="3330834"/>
            <a:ext cx="428626" cy="428626"/>
          </a:xfrm>
          <a:prstGeom prst="donut">
            <a:avLst>
              <a:gd name="adj" fmla="val 5281"/>
            </a:avLst>
          </a:prstGeom>
          <a:solidFill>
            <a:srgbClr val="1C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Circle: Hollow 47">
            <a:extLst>
              <a:ext uri="{FF2B5EF4-FFF2-40B4-BE49-F238E27FC236}">
                <a16:creationId xmlns="" xmlns:a16="http://schemas.microsoft.com/office/drawing/2014/main" id="{9C63B36C-028C-4461-9179-02E81EA9B830}"/>
              </a:ext>
            </a:extLst>
          </p:cNvPr>
          <p:cNvSpPr/>
          <p:nvPr/>
        </p:nvSpPr>
        <p:spPr>
          <a:xfrm>
            <a:off x="9983931" y="319796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="" xmlns:a16="http://schemas.microsoft.com/office/drawing/2014/main" id="{15E6C7CE-0DCB-4A82-B08E-519AC3270B85}"/>
              </a:ext>
            </a:extLst>
          </p:cNvPr>
          <p:cNvCxnSpPr>
            <a:cxnSpLocks/>
          </p:cNvCxnSpPr>
          <p:nvPr/>
        </p:nvCxnSpPr>
        <p:spPr>
          <a:xfrm flipV="1">
            <a:off x="10331117" y="2164575"/>
            <a:ext cx="0" cy="1033387"/>
          </a:xfrm>
          <a:prstGeom prst="line">
            <a:avLst/>
          </a:prstGeom>
          <a:ln w="19050">
            <a:solidFill>
              <a:srgbClr val="1C7C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4CFE38F3-7830-46D8-95EE-69DB62ED465D}"/>
              </a:ext>
            </a:extLst>
          </p:cNvPr>
          <p:cNvSpPr/>
          <p:nvPr/>
        </p:nvSpPr>
        <p:spPr>
          <a:xfrm>
            <a:off x="10268996" y="2118219"/>
            <a:ext cx="124240" cy="124240"/>
          </a:xfrm>
          <a:prstGeom prst="ellipse">
            <a:avLst/>
          </a:prstGeom>
          <a:solidFill>
            <a:srgbClr val="1C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65F62DC2-C651-4B22-B4CB-1846861868F6}"/>
              </a:ext>
            </a:extLst>
          </p:cNvPr>
          <p:cNvSpPr txBox="1"/>
          <p:nvPr/>
        </p:nvSpPr>
        <p:spPr>
          <a:xfrm>
            <a:off x="9573423" y="3932439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1C7CBB"/>
                </a:solidFill>
                <a:latin typeface="Century Gothic" panose="020B0502020202020204" pitchFamily="34" charset="0"/>
              </a:rPr>
              <a:t>1849</a:t>
            </a:r>
            <a:endParaRPr lang="en-US" sz="3600" dirty="0">
              <a:solidFill>
                <a:srgbClr val="1C7CBB"/>
              </a:solidFill>
              <a:latin typeface="Century Gothic" panose="020B0502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44337E62-7F21-4CD3-9B0D-507A64DF7728}"/>
              </a:ext>
            </a:extLst>
          </p:cNvPr>
          <p:cNvSpPr txBox="1"/>
          <p:nvPr/>
        </p:nvSpPr>
        <p:spPr>
          <a:xfrm>
            <a:off x="8509088" y="294976"/>
            <a:ext cx="384564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 bị mù. Khi về quê, ông mở trường dạy học, bốc thuốc chữa bệnh và sang tác thơ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="" xmlns:a16="http://schemas.microsoft.com/office/drawing/2014/main" id="{5CE23E97-80CA-4DCE-905B-0371552128FB}"/>
              </a:ext>
            </a:extLst>
          </p:cNvPr>
          <p:cNvCxnSpPr>
            <a:cxnSpLocks/>
          </p:cNvCxnSpPr>
          <p:nvPr/>
        </p:nvCxnSpPr>
        <p:spPr>
          <a:xfrm>
            <a:off x="356011" y="6234967"/>
            <a:ext cx="2048865" cy="0"/>
          </a:xfrm>
          <a:prstGeom prst="line">
            <a:avLst/>
          </a:prstGeom>
          <a:ln w="19050">
            <a:solidFill>
              <a:srgbClr val="03A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="" xmlns:a16="http://schemas.microsoft.com/office/drawing/2014/main" id="{36AF9195-D1C7-4EAB-9766-CBBD5AC04E3E}"/>
              </a:ext>
            </a:extLst>
          </p:cNvPr>
          <p:cNvCxnSpPr>
            <a:cxnSpLocks/>
          </p:cNvCxnSpPr>
          <p:nvPr/>
        </p:nvCxnSpPr>
        <p:spPr>
          <a:xfrm>
            <a:off x="6141630" y="6677301"/>
            <a:ext cx="2048865" cy="0"/>
          </a:xfrm>
          <a:prstGeom prst="line">
            <a:avLst/>
          </a:prstGeom>
          <a:ln w="19050">
            <a:solidFill>
              <a:srgbClr val="EF30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="" xmlns:a16="http://schemas.microsoft.com/office/drawing/2014/main" id="{267D5D77-7183-46A2-913A-91854EB46B5B}"/>
              </a:ext>
            </a:extLst>
          </p:cNvPr>
          <p:cNvCxnSpPr>
            <a:cxnSpLocks/>
          </p:cNvCxnSpPr>
          <p:nvPr/>
        </p:nvCxnSpPr>
        <p:spPr>
          <a:xfrm>
            <a:off x="3213893" y="2118219"/>
            <a:ext cx="2048865" cy="0"/>
          </a:xfrm>
          <a:prstGeom prst="line">
            <a:avLst/>
          </a:prstGeom>
          <a:ln w="19050">
            <a:solidFill>
              <a:srgbClr val="EE9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="" xmlns:a16="http://schemas.microsoft.com/office/drawing/2014/main" id="{3FE4C8AC-856E-47A1-86C3-D3143F6DF56B}"/>
              </a:ext>
            </a:extLst>
          </p:cNvPr>
          <p:cNvCxnSpPr>
            <a:cxnSpLocks/>
          </p:cNvCxnSpPr>
          <p:nvPr/>
        </p:nvCxnSpPr>
        <p:spPr>
          <a:xfrm>
            <a:off x="9368803" y="1933699"/>
            <a:ext cx="2048865" cy="0"/>
          </a:xfrm>
          <a:prstGeom prst="line">
            <a:avLst/>
          </a:prstGeom>
          <a:ln w="19050">
            <a:solidFill>
              <a:srgbClr val="1C7C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4306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500"/>
                            </p:stCondLst>
                            <p:childTnLst>
                              <p:par>
                                <p:cTn id="1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500"/>
                            </p:stCondLst>
                            <p:childTnLst>
                              <p:par>
                                <p:cTn id="1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500"/>
                            </p:stCondLst>
                            <p:childTnLst>
                              <p:par>
                                <p:cTn id="2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 animBg="1"/>
      <p:bldP spid="10" grpId="0" animBg="1"/>
      <p:bldP spid="14" grpId="0" animBg="1"/>
      <p:bldP spid="16" grpId="0"/>
      <p:bldP spid="17" grpId="0"/>
      <p:bldP spid="18" grpId="0" animBg="1"/>
      <p:bldP spid="20" grpId="0" animBg="1"/>
      <p:bldP spid="21" grpId="0" animBg="1"/>
      <p:bldP spid="22" grpId="0" animBg="1"/>
      <p:bldP spid="24" grpId="0" animBg="1"/>
      <p:bldP spid="25" grpId="0"/>
      <p:bldP spid="26" grpId="0"/>
      <p:bldP spid="27" grpId="0" animBg="1"/>
      <p:bldP spid="29" grpId="0" animBg="1"/>
      <p:bldP spid="30" grpId="0" animBg="1"/>
      <p:bldP spid="31" grpId="0" animBg="1"/>
      <p:bldP spid="33" grpId="0" animBg="1"/>
      <p:bldP spid="34" grpId="0"/>
      <p:bldP spid="35" grpId="0"/>
      <p:bldP spid="45" grpId="0" animBg="1"/>
      <p:bldP spid="46" grpId="0" animBg="1"/>
      <p:bldP spid="47" grpId="0" animBg="1"/>
      <p:bldP spid="48" grpId="0" animBg="1"/>
      <p:bldP spid="50" grpId="0" animBg="1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c 10">
            <a:extLst>
              <a:ext uri="{FF2B5EF4-FFF2-40B4-BE49-F238E27FC236}">
                <a16:creationId xmlns="" xmlns:a16="http://schemas.microsoft.com/office/drawing/2014/main" id="{AF54DAFC-72BF-4C18-B451-30110FC8EBCC}"/>
              </a:ext>
            </a:extLst>
          </p:cNvPr>
          <p:cNvSpPr/>
          <p:nvPr/>
        </p:nvSpPr>
        <p:spPr>
          <a:xfrm>
            <a:off x="1136949" y="2970313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6AB54977-33F8-4105-824C-3D0C493D5B00}"/>
              </a:ext>
            </a:extLst>
          </p:cNvPr>
          <p:cNvCxnSpPr>
            <a:cxnSpLocks/>
          </p:cNvCxnSpPr>
          <p:nvPr/>
        </p:nvCxnSpPr>
        <p:spPr>
          <a:xfrm>
            <a:off x="-13648" y="3429894"/>
            <a:ext cx="153851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="" xmlns:a16="http://schemas.microsoft.com/office/drawing/2014/main" id="{BADB8234-7655-4312-99D5-ACC91B4B894B}"/>
              </a:ext>
            </a:extLst>
          </p:cNvPr>
          <p:cNvSpPr/>
          <p:nvPr/>
        </p:nvSpPr>
        <p:spPr>
          <a:xfrm>
            <a:off x="1501280" y="3334644"/>
            <a:ext cx="190500" cy="190500"/>
          </a:xfrm>
          <a:prstGeom prst="ellipse">
            <a:avLst/>
          </a:prstGeom>
          <a:solidFill>
            <a:srgbClr val="03A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ircle: Hollow 8">
            <a:extLst>
              <a:ext uri="{FF2B5EF4-FFF2-40B4-BE49-F238E27FC236}">
                <a16:creationId xmlns="" xmlns:a16="http://schemas.microsoft.com/office/drawing/2014/main" id="{868629C6-9D56-44C4-A90C-D16F2E7AA94B}"/>
              </a:ext>
            </a:extLst>
          </p:cNvPr>
          <p:cNvSpPr/>
          <p:nvPr/>
        </p:nvSpPr>
        <p:spPr>
          <a:xfrm>
            <a:off x="1382217" y="3215581"/>
            <a:ext cx="428626" cy="428626"/>
          </a:xfrm>
          <a:prstGeom prst="donut">
            <a:avLst>
              <a:gd name="adj" fmla="val 5281"/>
            </a:avLst>
          </a:prstGeom>
          <a:solidFill>
            <a:srgbClr val="03A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ircle: Hollow 9">
            <a:extLst>
              <a:ext uri="{FF2B5EF4-FFF2-40B4-BE49-F238E27FC236}">
                <a16:creationId xmlns="" xmlns:a16="http://schemas.microsoft.com/office/drawing/2014/main" id="{1E0E5245-3E9D-45CB-A2A2-78E37536928E}"/>
              </a:ext>
            </a:extLst>
          </p:cNvPr>
          <p:cNvSpPr/>
          <p:nvPr/>
        </p:nvSpPr>
        <p:spPr>
          <a:xfrm>
            <a:off x="1249345" y="3082709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1B8353AA-1A28-4FAD-AF44-130B899BAAE4}"/>
              </a:ext>
            </a:extLst>
          </p:cNvPr>
          <p:cNvCxnSpPr>
            <a:cxnSpLocks/>
          </p:cNvCxnSpPr>
          <p:nvPr/>
        </p:nvCxnSpPr>
        <p:spPr>
          <a:xfrm flipV="1">
            <a:off x="1596531" y="3777080"/>
            <a:ext cx="0" cy="1033387"/>
          </a:xfrm>
          <a:prstGeom prst="line">
            <a:avLst/>
          </a:prstGeom>
          <a:ln w="19050">
            <a:solidFill>
              <a:srgbClr val="03A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36B49B4F-63E8-4430-9059-553CBCA3AB43}"/>
              </a:ext>
            </a:extLst>
          </p:cNvPr>
          <p:cNvSpPr/>
          <p:nvPr/>
        </p:nvSpPr>
        <p:spPr>
          <a:xfrm>
            <a:off x="1534410" y="4785334"/>
            <a:ext cx="124240" cy="124240"/>
          </a:xfrm>
          <a:prstGeom prst="ellipse">
            <a:avLst/>
          </a:prstGeom>
          <a:solidFill>
            <a:srgbClr val="03A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959B938-7387-4E6C-B81C-CA1B61488588}"/>
              </a:ext>
            </a:extLst>
          </p:cNvPr>
          <p:cNvSpPr txBox="1"/>
          <p:nvPr/>
        </p:nvSpPr>
        <p:spPr>
          <a:xfrm>
            <a:off x="838837" y="2396405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03A1A4"/>
                </a:solidFill>
                <a:latin typeface="Century Gothic" panose="020B0502020202020204" pitchFamily="34" charset="0"/>
              </a:rPr>
              <a:t>1859</a:t>
            </a:r>
            <a:endParaRPr lang="en-US" sz="3600" dirty="0">
              <a:solidFill>
                <a:srgbClr val="03A1A4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E623F98E-5FFF-4701-A99F-87B202C66033}"/>
              </a:ext>
            </a:extLst>
          </p:cNvPr>
          <p:cNvSpPr txBox="1"/>
          <p:nvPr/>
        </p:nvSpPr>
        <p:spPr>
          <a:xfrm>
            <a:off x="-36380" y="4941046"/>
            <a:ext cx="34563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Giặc Pháp vào Gia Định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="" xmlns:a16="http://schemas.microsoft.com/office/drawing/2014/main" id="{5CE23E97-80CA-4DCE-905B-0371552128FB}"/>
              </a:ext>
            </a:extLst>
          </p:cNvPr>
          <p:cNvCxnSpPr>
            <a:cxnSpLocks/>
          </p:cNvCxnSpPr>
          <p:nvPr/>
        </p:nvCxnSpPr>
        <p:spPr>
          <a:xfrm>
            <a:off x="548740" y="5464155"/>
            <a:ext cx="2048865" cy="0"/>
          </a:xfrm>
          <a:prstGeom prst="line">
            <a:avLst/>
          </a:prstGeom>
          <a:ln w="19050">
            <a:solidFill>
              <a:srgbClr val="03A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E623F98E-5FFF-4701-A99F-87B202C66033}"/>
              </a:ext>
            </a:extLst>
          </p:cNvPr>
          <p:cNvSpPr txBox="1"/>
          <p:nvPr/>
        </p:nvSpPr>
        <p:spPr>
          <a:xfrm>
            <a:off x="3009577" y="3452528"/>
            <a:ext cx="345631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 đứng vững trên tuyến đầu của cuộc kháng chiến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623F98E-5FFF-4701-A99F-87B202C66033}"/>
              </a:ext>
            </a:extLst>
          </p:cNvPr>
          <p:cNvSpPr txBox="1"/>
          <p:nvPr/>
        </p:nvSpPr>
        <p:spPr>
          <a:xfrm>
            <a:off x="3009577" y="1737123"/>
            <a:ext cx="345631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en-US" smtClean="0"/>
              <a:t>Tích </a:t>
            </a:r>
            <a:r>
              <a:rPr lang="en-US"/>
              <a:t>cực dùng văn chương kích động lòng yêu nước của sĩ phu và nhân dân</a:t>
            </a: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7141C71E-E08E-4C35-AF33-12A46FFB4E28}"/>
              </a:ext>
            </a:extLst>
          </p:cNvPr>
          <p:cNvCxnSpPr>
            <a:endCxn id="29" idx="6"/>
          </p:cNvCxnSpPr>
          <p:nvPr/>
        </p:nvCxnSpPr>
        <p:spPr>
          <a:xfrm flipV="1">
            <a:off x="1937978" y="3307717"/>
            <a:ext cx="8112750" cy="9525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c 25">
            <a:extLst>
              <a:ext uri="{FF2B5EF4-FFF2-40B4-BE49-F238E27FC236}">
                <a16:creationId xmlns="" xmlns:a16="http://schemas.microsoft.com/office/drawing/2014/main" id="{B54B9C7B-4DA7-40E1-B723-68758EB971FE}"/>
              </a:ext>
            </a:extLst>
          </p:cNvPr>
          <p:cNvSpPr/>
          <p:nvPr/>
        </p:nvSpPr>
        <p:spPr>
          <a:xfrm rot="5400000">
            <a:off x="9243962" y="284813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037A3CB3-AA60-41C6-B92B-B84EC0A87E61}"/>
              </a:ext>
            </a:extLst>
          </p:cNvPr>
          <p:cNvSpPr/>
          <p:nvPr/>
        </p:nvSpPr>
        <p:spPr>
          <a:xfrm>
            <a:off x="9608293" y="3212467"/>
            <a:ext cx="190500" cy="190500"/>
          </a:xfrm>
          <a:prstGeom prst="ellipse">
            <a:avLst/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ircle: Hollow 20">
            <a:extLst>
              <a:ext uri="{FF2B5EF4-FFF2-40B4-BE49-F238E27FC236}">
                <a16:creationId xmlns="" xmlns:a16="http://schemas.microsoft.com/office/drawing/2014/main" id="{5AB77009-91CD-4089-A339-205E1FD860BA}"/>
              </a:ext>
            </a:extLst>
          </p:cNvPr>
          <p:cNvSpPr/>
          <p:nvPr/>
        </p:nvSpPr>
        <p:spPr>
          <a:xfrm>
            <a:off x="9489230" y="3093404"/>
            <a:ext cx="428626" cy="428626"/>
          </a:xfrm>
          <a:prstGeom prst="donut">
            <a:avLst>
              <a:gd name="adj" fmla="val 5281"/>
            </a:avLst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ircle: Hollow 21">
            <a:extLst>
              <a:ext uri="{FF2B5EF4-FFF2-40B4-BE49-F238E27FC236}">
                <a16:creationId xmlns="" xmlns:a16="http://schemas.microsoft.com/office/drawing/2014/main" id="{EB4F978A-6973-4038-9D44-C992F6903D28}"/>
              </a:ext>
            </a:extLst>
          </p:cNvPr>
          <p:cNvSpPr/>
          <p:nvPr/>
        </p:nvSpPr>
        <p:spPr>
          <a:xfrm>
            <a:off x="9356358" y="296053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7982AF7D-7FF0-494C-891D-C601C69FAD64}"/>
              </a:ext>
            </a:extLst>
          </p:cNvPr>
          <p:cNvCxnSpPr>
            <a:cxnSpLocks/>
          </p:cNvCxnSpPr>
          <p:nvPr/>
        </p:nvCxnSpPr>
        <p:spPr>
          <a:xfrm flipV="1">
            <a:off x="9703544" y="1927145"/>
            <a:ext cx="0" cy="1033387"/>
          </a:xfrm>
          <a:prstGeom prst="line">
            <a:avLst/>
          </a:prstGeom>
          <a:ln w="19050">
            <a:solidFill>
              <a:srgbClr val="EE9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="" xmlns:a16="http://schemas.microsoft.com/office/drawing/2014/main" id="{D26033AC-E99E-4309-BD9B-47A98BA0DEA7}"/>
              </a:ext>
            </a:extLst>
          </p:cNvPr>
          <p:cNvSpPr/>
          <p:nvPr/>
        </p:nvSpPr>
        <p:spPr>
          <a:xfrm>
            <a:off x="9641423" y="1880789"/>
            <a:ext cx="124240" cy="124240"/>
          </a:xfrm>
          <a:prstGeom prst="ellipse">
            <a:avLst/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D297ECE7-7E0E-48D0-9C27-6FB0E3DB79DD}"/>
              </a:ext>
            </a:extLst>
          </p:cNvPr>
          <p:cNvSpPr txBox="1"/>
          <p:nvPr/>
        </p:nvSpPr>
        <p:spPr>
          <a:xfrm>
            <a:off x="8945850" y="3695009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EE9524"/>
                </a:solidFill>
                <a:latin typeface="Century Gothic" panose="020B0502020202020204" pitchFamily="34" charset="0"/>
              </a:rPr>
              <a:t>1888</a:t>
            </a:r>
            <a:endParaRPr lang="en-US" sz="3600" dirty="0">
              <a:solidFill>
                <a:srgbClr val="EE9524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267D5D77-7183-46A2-913A-91854EB46B5B}"/>
              </a:ext>
            </a:extLst>
          </p:cNvPr>
          <p:cNvCxnSpPr>
            <a:cxnSpLocks/>
          </p:cNvCxnSpPr>
          <p:nvPr/>
        </p:nvCxnSpPr>
        <p:spPr>
          <a:xfrm>
            <a:off x="8741230" y="1880789"/>
            <a:ext cx="2048865" cy="0"/>
          </a:xfrm>
          <a:prstGeom prst="line">
            <a:avLst/>
          </a:prstGeom>
          <a:ln w="19050">
            <a:solidFill>
              <a:srgbClr val="EE9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E623F98E-5FFF-4701-A99F-87B202C66033}"/>
              </a:ext>
            </a:extLst>
          </p:cNvPr>
          <p:cNvSpPr txBox="1"/>
          <p:nvPr/>
        </p:nvSpPr>
        <p:spPr>
          <a:xfrm>
            <a:off x="7975383" y="564492"/>
            <a:ext cx="345631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en-US" smtClean="0"/>
              <a:t>Nhà thơ Nguyễn Đình Chiểu mất tại Ba Tri (Bến Tre)</a:t>
            </a:r>
            <a:endParaRPr lang="en-US" dirty="0"/>
          </a:p>
        </p:txBody>
      </p:sp>
      <p:pic>
        <p:nvPicPr>
          <p:cNvPr id="34" name="Picture 33" descr="tải xuố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599" y="4341340"/>
            <a:ext cx="3200401" cy="25166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683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 animBg="1"/>
      <p:bldP spid="10" grpId="0" animBg="1"/>
      <p:bldP spid="14" grpId="0" animBg="1"/>
      <p:bldP spid="16" grpId="0"/>
      <p:bldP spid="17" grpId="0"/>
      <p:bldP spid="23" grpId="0"/>
      <p:bldP spid="24" grpId="0"/>
      <p:bldP spid="26" grpId="0" animBg="1"/>
      <p:bldP spid="27" grpId="0" animBg="1"/>
      <p:bldP spid="28" grpId="0" animBg="1"/>
      <p:bldP spid="29" grpId="0" animBg="1"/>
      <p:bldP spid="31" grpId="0" animBg="1"/>
      <p:bldP spid="32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0" y="2120853"/>
            <a:ext cx="1740737" cy="233329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00" b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 tác phẩm chính</a:t>
            </a:r>
            <a:endParaRPr lang="en-US" sz="2900" b="1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91497" y="239265"/>
            <a:ext cx="5213445" cy="4742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</a:rPr>
              <a:t>Chủ yếu được viết bằng chữ Nôm</a:t>
            </a:r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>
            <a:stCxn id="6" idx="3"/>
            <a:endCxn id="13" idx="2"/>
          </p:cNvCxnSpPr>
          <p:nvPr/>
        </p:nvCxnSpPr>
        <p:spPr>
          <a:xfrm flipV="1">
            <a:off x="1740737" y="713527"/>
            <a:ext cx="1257483" cy="25739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6" idx="3"/>
            <a:endCxn id="23" idx="1"/>
          </p:cNvCxnSpPr>
          <p:nvPr/>
        </p:nvCxnSpPr>
        <p:spPr>
          <a:xfrm flipV="1">
            <a:off x="1740737" y="2041538"/>
            <a:ext cx="1477110" cy="1245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3217847" y="1456390"/>
            <a:ext cx="2526639" cy="11702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smtClean="0">
                <a:solidFill>
                  <a:schemeClr val="tx1"/>
                </a:solidFill>
              </a:rPr>
              <a:t>Giai đoạn trước khi thực dân Pháp xâm lược</a:t>
            </a:r>
            <a:endParaRPr lang="en-US" sz="260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283637" y="605955"/>
            <a:ext cx="3206562" cy="5510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</a:rPr>
              <a:t>Truyện Lục Vân Tiên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268913" y="2604669"/>
            <a:ext cx="3379425" cy="54079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</a:rPr>
              <a:t>Dương Tử - Hà Mậu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896843" y="3920556"/>
            <a:ext cx="2584323" cy="11702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smtClean="0">
                <a:solidFill>
                  <a:schemeClr val="tx1"/>
                </a:solidFill>
              </a:rPr>
              <a:t>Giai đoạn sau khi thực dân Pháp xâm lược</a:t>
            </a:r>
            <a:endParaRPr lang="en-US" sz="260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236" y="78810"/>
            <a:ext cx="1383124" cy="166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5124" y="1793898"/>
            <a:ext cx="1257349" cy="1809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4" name="Straight Arrow Connector 33"/>
          <p:cNvCxnSpPr>
            <a:stCxn id="23" idx="3"/>
            <a:endCxn id="27" idx="1"/>
          </p:cNvCxnSpPr>
          <p:nvPr/>
        </p:nvCxnSpPr>
        <p:spPr>
          <a:xfrm flipV="1">
            <a:off x="5744486" y="881469"/>
            <a:ext cx="539151" cy="1160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23" idx="3"/>
            <a:endCxn id="28" idx="1"/>
          </p:cNvCxnSpPr>
          <p:nvPr/>
        </p:nvCxnSpPr>
        <p:spPr>
          <a:xfrm>
            <a:off x="5744486" y="2041538"/>
            <a:ext cx="524427" cy="8335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Down Arrow 40"/>
          <p:cNvSpPr/>
          <p:nvPr/>
        </p:nvSpPr>
        <p:spPr>
          <a:xfrm>
            <a:off x="7763327" y="1258072"/>
            <a:ext cx="345910" cy="3966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Down Arrow 41"/>
          <p:cNvSpPr/>
          <p:nvPr/>
        </p:nvSpPr>
        <p:spPr>
          <a:xfrm rot="10800000">
            <a:off x="7713963" y="2109330"/>
            <a:ext cx="345910" cy="3966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913678" y="1626827"/>
            <a:ext cx="4152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Truyền bá đạo lý làm người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68" name="Straight Arrow Connector 67"/>
          <p:cNvCxnSpPr>
            <a:stCxn id="6" idx="3"/>
            <a:endCxn id="29" idx="0"/>
          </p:cNvCxnSpPr>
          <p:nvPr/>
        </p:nvCxnSpPr>
        <p:spPr>
          <a:xfrm>
            <a:off x="1740737" y="3287503"/>
            <a:ext cx="1448268" cy="6330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Káº¿t quáº£ hÃ¬nh áº£nh cho cháº¡y giáº·c nguyá»n ÄÃ¬nh chiá»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5124" y="4049983"/>
            <a:ext cx="1585162" cy="237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Rounded Rectangle 102"/>
          <p:cNvSpPr/>
          <p:nvPr/>
        </p:nvSpPr>
        <p:spPr>
          <a:xfrm>
            <a:off x="6160046" y="3655716"/>
            <a:ext cx="3206562" cy="55102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</a:rPr>
              <a:t>Chạy giặc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5744486" y="5701610"/>
            <a:ext cx="4104696" cy="5407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</a:rPr>
              <a:t>Văn tế nghĩa sĩ Cần Giuộc</a:t>
            </a:r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105" name="Straight Arrow Connector 104"/>
          <p:cNvCxnSpPr>
            <a:stCxn id="29" idx="3"/>
            <a:endCxn id="103" idx="1"/>
          </p:cNvCxnSpPr>
          <p:nvPr/>
        </p:nvCxnSpPr>
        <p:spPr>
          <a:xfrm flipV="1">
            <a:off x="4481166" y="3931230"/>
            <a:ext cx="1678880" cy="5744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>
            <a:stCxn id="29" idx="3"/>
            <a:endCxn id="104" idx="1"/>
          </p:cNvCxnSpPr>
          <p:nvPr/>
        </p:nvCxnSpPr>
        <p:spPr>
          <a:xfrm>
            <a:off x="4481166" y="4505704"/>
            <a:ext cx="1263320" cy="14663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ounded Rectangle 109"/>
          <p:cNvSpPr/>
          <p:nvPr/>
        </p:nvSpPr>
        <p:spPr>
          <a:xfrm>
            <a:off x="410767" y="5779593"/>
            <a:ext cx="2241858" cy="92561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</a:rPr>
              <a:t>Thơ điếu Trương Định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2998219" y="5726858"/>
            <a:ext cx="2187268" cy="92561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</a:rPr>
              <a:t>Thơ Điếu Phan Tòng</a:t>
            </a:r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112" name="Straight Arrow Connector 111"/>
          <p:cNvCxnSpPr>
            <a:stCxn id="29" idx="2"/>
            <a:endCxn id="111" idx="0"/>
          </p:cNvCxnSpPr>
          <p:nvPr/>
        </p:nvCxnSpPr>
        <p:spPr>
          <a:xfrm>
            <a:off x="3189005" y="5090851"/>
            <a:ext cx="902848" cy="6360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29" idx="2"/>
            <a:endCxn id="110" idx="0"/>
          </p:cNvCxnSpPr>
          <p:nvPr/>
        </p:nvCxnSpPr>
        <p:spPr>
          <a:xfrm flipH="1">
            <a:off x="1531696" y="5090851"/>
            <a:ext cx="1657309" cy="6887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Rounded Rectangle 130"/>
          <p:cNvSpPr/>
          <p:nvPr/>
        </p:nvSpPr>
        <p:spPr>
          <a:xfrm>
            <a:off x="5832456" y="4640327"/>
            <a:ext cx="4016726" cy="55102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</a:rPr>
              <a:t>Ngự Tiều y thuật vấn đáp</a:t>
            </a:r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132" name="Straight Arrow Connector 131"/>
          <p:cNvCxnSpPr>
            <a:stCxn id="29" idx="3"/>
            <a:endCxn id="131" idx="1"/>
          </p:cNvCxnSpPr>
          <p:nvPr/>
        </p:nvCxnSpPr>
        <p:spPr>
          <a:xfrm>
            <a:off x="4481166" y="4505704"/>
            <a:ext cx="1351290" cy="4101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51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27" grpId="0" animBg="1"/>
      <p:bldP spid="28" grpId="0" animBg="1"/>
      <p:bldP spid="29" grpId="0" animBg="1"/>
      <p:bldP spid="41" grpId="0" animBg="1"/>
      <p:bldP spid="42" grpId="0" animBg="1"/>
      <p:bldP spid="43" grpId="0"/>
      <p:bldP spid="103" grpId="0" animBg="1"/>
      <p:bldP spid="104" grpId="0" animBg="1"/>
      <p:bldP spid="110" grpId="0" animBg="1"/>
      <p:bldP spid="111" grpId="0" animBg="1"/>
      <p:bldP spid="1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0" y="2396381"/>
            <a:ext cx="1740737" cy="201829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00" b="1" smtClean="0">
                <a:solidFill>
                  <a:srgbClr val="FF0000"/>
                </a:solidFill>
                <a:ea typeface="Tahoma" panose="020B0604030504040204" pitchFamily="34" charset="0"/>
                <a:cs typeface="Times New Roman" panose="02020603050405020304" pitchFamily="18" charset="0"/>
              </a:rPr>
              <a:t>NỘI DUNG THƠ VĂN</a:t>
            </a:r>
            <a:endParaRPr lang="en-US" sz="2900" b="1">
              <a:solidFill>
                <a:srgbClr val="FF0000"/>
              </a:solidFill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0" name="Straight Arrow Connector 19"/>
          <p:cNvCxnSpPr>
            <a:stCxn id="6" idx="3"/>
            <a:endCxn id="23" idx="2"/>
          </p:cNvCxnSpPr>
          <p:nvPr/>
        </p:nvCxnSpPr>
        <p:spPr>
          <a:xfrm flipV="1">
            <a:off x="1740737" y="2112750"/>
            <a:ext cx="935774" cy="12927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1413191" y="712925"/>
            <a:ext cx="2526639" cy="13998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Lí tưởng đạo đức, nhân nghĩa</a:t>
            </a:r>
            <a:endParaRPr lang="en-US" sz="2800" b="1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021774" y="112054"/>
            <a:ext cx="6864020" cy="5510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Thể hiện rõ trong tác phẩm Lục Vân Tiên</a:t>
            </a:r>
            <a:endParaRPr 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021774" y="872046"/>
            <a:ext cx="6897233" cy="54079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Mang tinh thần nhân nghĩa của đạo Nho</a:t>
            </a:r>
            <a:endParaRPr 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384348" y="4909188"/>
            <a:ext cx="2723628" cy="13998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Lòng yêu nước, thương dân</a:t>
            </a:r>
            <a:endParaRPr lang="en-US" sz="2800" b="1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34" name="Straight Arrow Connector 33"/>
          <p:cNvCxnSpPr>
            <a:stCxn id="23" idx="3"/>
            <a:endCxn id="27" idx="1"/>
          </p:cNvCxnSpPr>
          <p:nvPr/>
        </p:nvCxnSpPr>
        <p:spPr>
          <a:xfrm flipV="1">
            <a:off x="3939830" y="387568"/>
            <a:ext cx="1081944" cy="10252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23" idx="3"/>
            <a:endCxn id="28" idx="1"/>
          </p:cNvCxnSpPr>
          <p:nvPr/>
        </p:nvCxnSpPr>
        <p:spPr>
          <a:xfrm flipV="1">
            <a:off x="3939830" y="1142442"/>
            <a:ext cx="1081944" cy="270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6" idx="3"/>
            <a:endCxn id="29" idx="0"/>
          </p:cNvCxnSpPr>
          <p:nvPr/>
        </p:nvCxnSpPr>
        <p:spPr>
          <a:xfrm>
            <a:off x="1740737" y="3405529"/>
            <a:ext cx="1005425" cy="15036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ounded Rectangle 103"/>
          <p:cNvSpPr/>
          <p:nvPr/>
        </p:nvSpPr>
        <p:spPr>
          <a:xfrm>
            <a:off x="5184234" y="5777719"/>
            <a:ext cx="6604915" cy="84911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>
                <a:solidFill>
                  <a:schemeClr val="tx1"/>
                </a:solidFill>
                <a:cs typeface="Times New Roman" panose="02020603050405020304" pitchFamily="18" charset="0"/>
              </a:rPr>
              <a:t>Ghi lại chân thực giai đoạn lịch sử đau thương, khổ nhục của đất nước</a:t>
            </a:r>
          </a:p>
        </p:txBody>
      </p:sp>
      <p:cxnSp>
        <p:nvCxnSpPr>
          <p:cNvPr id="105" name="Straight Arrow Connector 104"/>
          <p:cNvCxnSpPr>
            <a:stCxn id="29" idx="3"/>
            <a:endCxn id="144" idx="1"/>
          </p:cNvCxnSpPr>
          <p:nvPr/>
        </p:nvCxnSpPr>
        <p:spPr>
          <a:xfrm flipV="1">
            <a:off x="4107976" y="3872169"/>
            <a:ext cx="1065952" cy="17369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>
            <a:stCxn id="29" idx="3"/>
            <a:endCxn id="104" idx="1"/>
          </p:cNvCxnSpPr>
          <p:nvPr/>
        </p:nvCxnSpPr>
        <p:spPr>
          <a:xfrm>
            <a:off x="4107976" y="5609101"/>
            <a:ext cx="1076258" cy="5931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Rounded Rectangle 130"/>
          <p:cNvSpPr/>
          <p:nvPr/>
        </p:nvSpPr>
        <p:spPr>
          <a:xfrm>
            <a:off x="5173928" y="4201455"/>
            <a:ext cx="6559712" cy="53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>
                <a:solidFill>
                  <a:schemeClr val="tx1"/>
                </a:solidFill>
                <a:cs typeface="Times New Roman" panose="02020603050405020304" pitchFamily="18" charset="0"/>
              </a:rPr>
              <a:t>Thể hiện qua thơ văn yêu nước chống Pháp</a:t>
            </a:r>
          </a:p>
        </p:txBody>
      </p:sp>
      <p:cxnSp>
        <p:nvCxnSpPr>
          <p:cNvPr id="132" name="Straight Arrow Connector 131"/>
          <p:cNvCxnSpPr>
            <a:stCxn id="29" idx="3"/>
            <a:endCxn id="131" idx="1"/>
          </p:cNvCxnSpPr>
          <p:nvPr/>
        </p:nvCxnSpPr>
        <p:spPr>
          <a:xfrm flipV="1">
            <a:off x="4107976" y="4468056"/>
            <a:ext cx="1065952" cy="11410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50"/>
          <p:cNvSpPr/>
          <p:nvPr/>
        </p:nvSpPr>
        <p:spPr>
          <a:xfrm>
            <a:off x="5021774" y="1653079"/>
            <a:ext cx="6865426" cy="5794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smtClean="0">
                <a:solidFill>
                  <a:schemeClr val="tx1"/>
                </a:solidFill>
                <a:cs typeface="Times New Roman" panose="02020603050405020304" pitchFamily="18" charset="0"/>
              </a:rPr>
              <a:t>Đậm đà tình nhân dân và truyền thống dân tộc</a:t>
            </a:r>
            <a:endParaRPr lang="en-US" sz="27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52" name="Straight Arrow Connector 51"/>
          <p:cNvCxnSpPr>
            <a:stCxn id="23" idx="3"/>
            <a:endCxn id="51" idx="1"/>
          </p:cNvCxnSpPr>
          <p:nvPr/>
        </p:nvCxnSpPr>
        <p:spPr>
          <a:xfrm>
            <a:off x="3939830" y="1412838"/>
            <a:ext cx="1081944" cy="5299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75"/>
          <p:cNvSpPr/>
          <p:nvPr/>
        </p:nvSpPr>
        <p:spPr>
          <a:xfrm>
            <a:off x="5020614" y="2570731"/>
            <a:ext cx="3224542" cy="54079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Mẫu người lý tưởng</a:t>
            </a:r>
            <a:endParaRPr 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77" name="Straight Arrow Connector 76"/>
          <p:cNvCxnSpPr>
            <a:stCxn id="23" idx="3"/>
            <a:endCxn id="76" idx="1"/>
          </p:cNvCxnSpPr>
          <p:nvPr/>
        </p:nvCxnSpPr>
        <p:spPr>
          <a:xfrm>
            <a:off x="3939830" y="1412838"/>
            <a:ext cx="1080784" cy="1428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ounded Rectangle 80"/>
          <p:cNvSpPr/>
          <p:nvPr/>
        </p:nvSpPr>
        <p:spPr>
          <a:xfrm>
            <a:off x="8470390" y="2283062"/>
            <a:ext cx="3490644" cy="54079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Nhân hậu, thủy chung</a:t>
            </a:r>
            <a:endParaRPr 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82" name="Straight Arrow Connector 81"/>
          <p:cNvCxnSpPr>
            <a:stCxn id="76" idx="3"/>
            <a:endCxn id="81" idx="1"/>
          </p:cNvCxnSpPr>
          <p:nvPr/>
        </p:nvCxnSpPr>
        <p:spPr>
          <a:xfrm flipV="1">
            <a:off x="8245156" y="2553458"/>
            <a:ext cx="225234" cy="2876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ed Rectangle 82"/>
          <p:cNvSpPr/>
          <p:nvPr/>
        </p:nvSpPr>
        <p:spPr>
          <a:xfrm>
            <a:off x="8453784" y="2915625"/>
            <a:ext cx="3581029" cy="54079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Ngay thẳng, nghĩa hiệp</a:t>
            </a:r>
            <a:endParaRPr 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84" name="Straight Arrow Connector 83"/>
          <p:cNvCxnSpPr>
            <a:stCxn id="76" idx="3"/>
            <a:endCxn id="83" idx="1"/>
          </p:cNvCxnSpPr>
          <p:nvPr/>
        </p:nvCxnSpPr>
        <p:spPr>
          <a:xfrm>
            <a:off x="8245156" y="2841127"/>
            <a:ext cx="208628" cy="3448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ounded Rectangle 143"/>
          <p:cNvSpPr/>
          <p:nvPr/>
        </p:nvSpPr>
        <p:spPr>
          <a:xfrm>
            <a:off x="5173928" y="3639856"/>
            <a:ext cx="6559712" cy="4646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>
                <a:solidFill>
                  <a:schemeClr val="tx1"/>
                </a:solidFill>
                <a:cs typeface="Times New Roman" panose="02020603050405020304" pitchFamily="18" charset="0"/>
              </a:rPr>
              <a:t>Khích lệ </a:t>
            </a:r>
            <a:r>
              <a:rPr lang="en-US" altLang="en-US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ý chí cứu nước của </a:t>
            </a:r>
            <a:r>
              <a:rPr lang="en-US" altLang="en-US" sz="2800">
                <a:solidFill>
                  <a:schemeClr val="tx1"/>
                </a:solidFill>
                <a:cs typeface="Times New Roman" panose="02020603050405020304" pitchFamily="18" charset="0"/>
              </a:rPr>
              <a:t>nhân dân ta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5204664" y="4831630"/>
            <a:ext cx="6528976" cy="84911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 smtClean="0">
                <a:solidFill>
                  <a:schemeClr val="tx1"/>
                </a:solidFill>
              </a:rPr>
              <a:t>Ca </a:t>
            </a:r>
            <a:r>
              <a:rPr lang="en-US" altLang="en-US" sz="2800">
                <a:solidFill>
                  <a:schemeClr val="tx1"/>
                </a:solidFill>
              </a:rPr>
              <a:t>ngợi những anh hùng đã chiến đấu và hy sinh </a:t>
            </a:r>
            <a:r>
              <a:rPr lang="en-US" altLang="en-US" sz="2800" smtClean="0">
                <a:solidFill>
                  <a:schemeClr val="tx1"/>
                </a:solidFill>
              </a:rPr>
              <a:t>cho Tổ </a:t>
            </a:r>
            <a:r>
              <a:rPr lang="en-US" altLang="en-US" sz="2800">
                <a:solidFill>
                  <a:schemeClr val="tx1"/>
                </a:solidFill>
              </a:rPr>
              <a:t>quốc</a:t>
            </a:r>
            <a:endParaRPr lang="en-US" altLang="en-US" sz="28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67" name="Straight Arrow Connector 166"/>
          <p:cNvCxnSpPr>
            <a:stCxn id="29" idx="3"/>
            <a:endCxn id="146" idx="1"/>
          </p:cNvCxnSpPr>
          <p:nvPr/>
        </p:nvCxnSpPr>
        <p:spPr>
          <a:xfrm flipV="1">
            <a:off x="4107976" y="5256188"/>
            <a:ext cx="1096688" cy="35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56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8" grpId="0" animBg="1"/>
      <p:bldP spid="29" grpId="0" animBg="1"/>
      <p:bldP spid="104" grpId="0" animBg="1"/>
      <p:bldP spid="131" grpId="0" animBg="1"/>
      <p:bldP spid="51" grpId="0" animBg="1"/>
      <p:bldP spid="76" grpId="0" animBg="1"/>
      <p:bldP spid="81" grpId="0" animBg="1"/>
      <p:bldP spid="83" grpId="0" animBg="1"/>
      <p:bldP spid="144" grpId="0" animBg="1"/>
      <p:bldP spid="1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Freeform: Shape 80">
            <a:extLst>
              <a:ext uri="{FF2B5EF4-FFF2-40B4-BE49-F238E27FC236}">
                <a16:creationId xmlns="" xmlns:a16="http://schemas.microsoft.com/office/drawing/2014/main" id="{FF45B349-1A49-4AC5-89A1-03CE69629353}"/>
              </a:ext>
            </a:extLst>
          </p:cNvPr>
          <p:cNvSpPr/>
          <p:nvPr/>
        </p:nvSpPr>
        <p:spPr>
          <a:xfrm>
            <a:off x="3307530" y="2767013"/>
            <a:ext cx="1139725" cy="1279634"/>
          </a:xfrm>
          <a:custGeom>
            <a:avLst/>
            <a:gdLst>
              <a:gd name="connsiteX0" fmla="*/ 89677 w 1139725"/>
              <a:gd name="connsiteY0" fmla="*/ 0 h 1279634"/>
              <a:gd name="connsiteX1" fmla="*/ 499908 w 1139725"/>
              <a:gd name="connsiteY1" fmla="*/ 0 h 1279634"/>
              <a:gd name="connsiteX2" fmla="*/ 1139725 w 1139725"/>
              <a:gd name="connsiteY2" fmla="*/ 639817 h 1279634"/>
              <a:gd name="connsiteX3" fmla="*/ 499908 w 1139725"/>
              <a:gd name="connsiteY3" fmla="*/ 1279634 h 1279634"/>
              <a:gd name="connsiteX4" fmla="*/ 78276 w 1139725"/>
              <a:gd name="connsiteY4" fmla="*/ 1279634 h 1279634"/>
              <a:gd name="connsiteX5" fmla="*/ 51938 w 1139725"/>
              <a:gd name="connsiteY5" fmla="*/ 1177203 h 1279634"/>
              <a:gd name="connsiteX6" fmla="*/ 0 w 1139725"/>
              <a:gd name="connsiteY6" fmla="*/ 661988 h 1279634"/>
              <a:gd name="connsiteX7" fmla="*/ 51938 w 1139725"/>
              <a:gd name="connsiteY7" fmla="*/ 146773 h 1279634"/>
              <a:gd name="connsiteX8" fmla="*/ 89677 w 1139725"/>
              <a:gd name="connsiteY8" fmla="*/ 0 h 127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9725" h="1279634">
                <a:moveTo>
                  <a:pt x="89677" y="0"/>
                </a:moveTo>
                <a:lnTo>
                  <a:pt x="499908" y="0"/>
                </a:lnTo>
                <a:cubicBezTo>
                  <a:pt x="853269" y="0"/>
                  <a:pt x="1139725" y="286456"/>
                  <a:pt x="1139725" y="639817"/>
                </a:cubicBezTo>
                <a:cubicBezTo>
                  <a:pt x="1139725" y="993178"/>
                  <a:pt x="853269" y="1279634"/>
                  <a:pt x="499908" y="1279634"/>
                </a:cubicBezTo>
                <a:lnTo>
                  <a:pt x="78276" y="1279634"/>
                </a:lnTo>
                <a:lnTo>
                  <a:pt x="51938" y="1177203"/>
                </a:lnTo>
                <a:cubicBezTo>
                  <a:pt x="17884" y="1010784"/>
                  <a:pt x="0" y="838475"/>
                  <a:pt x="0" y="661988"/>
                </a:cubicBezTo>
                <a:cubicBezTo>
                  <a:pt x="0" y="485502"/>
                  <a:pt x="17884" y="313192"/>
                  <a:pt x="51938" y="146773"/>
                </a:cubicBezTo>
                <a:lnTo>
                  <a:pt x="89677" y="0"/>
                </a:lnTo>
                <a:close/>
              </a:path>
            </a:pathLst>
          </a:custGeom>
          <a:solidFill>
            <a:srgbClr val="083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2" name="Freeform: Shape 81">
            <a:extLst>
              <a:ext uri="{FF2B5EF4-FFF2-40B4-BE49-F238E27FC236}">
                <a16:creationId xmlns="" xmlns:a16="http://schemas.microsoft.com/office/drawing/2014/main" id="{7A29250B-2F69-4D8C-8026-07FA58ABDD73}"/>
              </a:ext>
            </a:extLst>
          </p:cNvPr>
          <p:cNvSpPr/>
          <p:nvPr/>
        </p:nvSpPr>
        <p:spPr>
          <a:xfrm>
            <a:off x="7273402" y="2767013"/>
            <a:ext cx="1147039" cy="1223994"/>
          </a:xfrm>
          <a:custGeom>
            <a:avLst/>
            <a:gdLst>
              <a:gd name="connsiteX0" fmla="*/ 639817 w 1147038"/>
              <a:gd name="connsiteY0" fmla="*/ 0 h 1279634"/>
              <a:gd name="connsiteX1" fmla="*/ 1057361 w 1147038"/>
              <a:gd name="connsiteY1" fmla="*/ 0 h 1279634"/>
              <a:gd name="connsiteX2" fmla="*/ 1095100 w 1147038"/>
              <a:gd name="connsiteY2" fmla="*/ 146773 h 1279634"/>
              <a:gd name="connsiteX3" fmla="*/ 1147038 w 1147038"/>
              <a:gd name="connsiteY3" fmla="*/ 661988 h 1279634"/>
              <a:gd name="connsiteX4" fmla="*/ 1095100 w 1147038"/>
              <a:gd name="connsiteY4" fmla="*/ 1177203 h 1279634"/>
              <a:gd name="connsiteX5" fmla="*/ 1068762 w 1147038"/>
              <a:gd name="connsiteY5" fmla="*/ 1279634 h 1279634"/>
              <a:gd name="connsiteX6" fmla="*/ 639817 w 1147038"/>
              <a:gd name="connsiteY6" fmla="*/ 1279634 h 1279634"/>
              <a:gd name="connsiteX7" fmla="*/ 0 w 1147038"/>
              <a:gd name="connsiteY7" fmla="*/ 639817 h 1279634"/>
              <a:gd name="connsiteX8" fmla="*/ 639817 w 1147038"/>
              <a:gd name="connsiteY8" fmla="*/ 0 h 127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038" h="1279634">
                <a:moveTo>
                  <a:pt x="639817" y="0"/>
                </a:moveTo>
                <a:lnTo>
                  <a:pt x="1057361" y="0"/>
                </a:lnTo>
                <a:lnTo>
                  <a:pt x="1095100" y="146773"/>
                </a:lnTo>
                <a:cubicBezTo>
                  <a:pt x="1129154" y="313192"/>
                  <a:pt x="1147038" y="485502"/>
                  <a:pt x="1147038" y="661988"/>
                </a:cubicBezTo>
                <a:cubicBezTo>
                  <a:pt x="1147038" y="838475"/>
                  <a:pt x="1129154" y="1010784"/>
                  <a:pt x="1095100" y="1177203"/>
                </a:cubicBezTo>
                <a:lnTo>
                  <a:pt x="1068762" y="1279634"/>
                </a:lnTo>
                <a:lnTo>
                  <a:pt x="639817" y="1279634"/>
                </a:lnTo>
                <a:cubicBezTo>
                  <a:pt x="286456" y="1279634"/>
                  <a:pt x="0" y="993178"/>
                  <a:pt x="0" y="639817"/>
                </a:cubicBezTo>
                <a:cubicBezTo>
                  <a:pt x="0" y="286456"/>
                  <a:pt x="286456" y="0"/>
                  <a:pt x="639817" y="0"/>
                </a:cubicBezTo>
                <a:close/>
              </a:path>
            </a:pathLst>
          </a:custGeom>
          <a:solidFill>
            <a:srgbClr val="C17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3" name="Freeform: Shape 82">
            <a:extLst>
              <a:ext uri="{FF2B5EF4-FFF2-40B4-BE49-F238E27FC236}">
                <a16:creationId xmlns="" xmlns:a16="http://schemas.microsoft.com/office/drawing/2014/main" id="{50A3763B-7DE7-4AAD-8B3B-4E3473A64A83}"/>
              </a:ext>
            </a:extLst>
          </p:cNvPr>
          <p:cNvSpPr/>
          <p:nvPr/>
        </p:nvSpPr>
        <p:spPr>
          <a:xfrm>
            <a:off x="523334" y="2767013"/>
            <a:ext cx="2873872" cy="1279634"/>
          </a:xfrm>
          <a:custGeom>
            <a:avLst/>
            <a:gdLst>
              <a:gd name="connsiteX0" fmla="*/ 639817 w 2873872"/>
              <a:gd name="connsiteY0" fmla="*/ 0 h 1279634"/>
              <a:gd name="connsiteX1" fmla="*/ 2873872 w 2873872"/>
              <a:gd name="connsiteY1" fmla="*/ 0 h 1279634"/>
              <a:gd name="connsiteX2" fmla="*/ 2836133 w 2873872"/>
              <a:gd name="connsiteY2" fmla="*/ 146773 h 1279634"/>
              <a:gd name="connsiteX3" fmla="*/ 2784195 w 2873872"/>
              <a:gd name="connsiteY3" fmla="*/ 661988 h 1279634"/>
              <a:gd name="connsiteX4" fmla="*/ 2836133 w 2873872"/>
              <a:gd name="connsiteY4" fmla="*/ 1177203 h 1279634"/>
              <a:gd name="connsiteX5" fmla="*/ 2862471 w 2873872"/>
              <a:gd name="connsiteY5" fmla="*/ 1279634 h 1279634"/>
              <a:gd name="connsiteX6" fmla="*/ 639817 w 2873872"/>
              <a:gd name="connsiteY6" fmla="*/ 1279634 h 1279634"/>
              <a:gd name="connsiteX7" fmla="*/ 0 w 2873872"/>
              <a:gd name="connsiteY7" fmla="*/ 639817 h 1279634"/>
              <a:gd name="connsiteX8" fmla="*/ 639817 w 2873872"/>
              <a:gd name="connsiteY8" fmla="*/ 0 h 127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3872" h="1279634">
                <a:moveTo>
                  <a:pt x="639817" y="0"/>
                </a:moveTo>
                <a:lnTo>
                  <a:pt x="2873872" y="0"/>
                </a:lnTo>
                <a:lnTo>
                  <a:pt x="2836133" y="146773"/>
                </a:lnTo>
                <a:cubicBezTo>
                  <a:pt x="2802079" y="313192"/>
                  <a:pt x="2784195" y="485502"/>
                  <a:pt x="2784195" y="661988"/>
                </a:cubicBezTo>
                <a:cubicBezTo>
                  <a:pt x="2784195" y="838475"/>
                  <a:pt x="2802079" y="1010784"/>
                  <a:pt x="2836133" y="1177203"/>
                </a:cubicBezTo>
                <a:lnTo>
                  <a:pt x="2862471" y="1279634"/>
                </a:lnTo>
                <a:lnTo>
                  <a:pt x="639817" y="1279634"/>
                </a:lnTo>
                <a:cubicBezTo>
                  <a:pt x="286456" y="1279634"/>
                  <a:pt x="0" y="993178"/>
                  <a:pt x="0" y="639817"/>
                </a:cubicBezTo>
                <a:cubicBezTo>
                  <a:pt x="0" y="286456"/>
                  <a:pt x="286456" y="0"/>
                  <a:pt x="63981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304800" sx="102000" sy="102000" algn="ctr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4" name="Freeform: Shape 83">
            <a:extLst>
              <a:ext uri="{FF2B5EF4-FFF2-40B4-BE49-F238E27FC236}">
                <a16:creationId xmlns="" xmlns:a16="http://schemas.microsoft.com/office/drawing/2014/main" id="{81C05E82-D4B6-449C-B207-DE2A70242C45}"/>
              </a:ext>
            </a:extLst>
          </p:cNvPr>
          <p:cNvSpPr/>
          <p:nvPr/>
        </p:nvSpPr>
        <p:spPr>
          <a:xfrm>
            <a:off x="8257663" y="2767013"/>
            <a:ext cx="3834254" cy="1279634"/>
          </a:xfrm>
          <a:custGeom>
            <a:avLst/>
            <a:gdLst>
              <a:gd name="connsiteX0" fmla="*/ 0 w 2866559"/>
              <a:gd name="connsiteY0" fmla="*/ 0 h 1279634"/>
              <a:gd name="connsiteX1" fmla="*/ 2226742 w 2866559"/>
              <a:gd name="connsiteY1" fmla="*/ 0 h 1279634"/>
              <a:gd name="connsiteX2" fmla="*/ 2866559 w 2866559"/>
              <a:gd name="connsiteY2" fmla="*/ 639817 h 1279634"/>
              <a:gd name="connsiteX3" fmla="*/ 2226742 w 2866559"/>
              <a:gd name="connsiteY3" fmla="*/ 1279634 h 1279634"/>
              <a:gd name="connsiteX4" fmla="*/ 11401 w 2866559"/>
              <a:gd name="connsiteY4" fmla="*/ 1279634 h 1279634"/>
              <a:gd name="connsiteX5" fmla="*/ 37739 w 2866559"/>
              <a:gd name="connsiteY5" fmla="*/ 1177203 h 1279634"/>
              <a:gd name="connsiteX6" fmla="*/ 89677 w 2866559"/>
              <a:gd name="connsiteY6" fmla="*/ 661988 h 1279634"/>
              <a:gd name="connsiteX7" fmla="*/ 37739 w 2866559"/>
              <a:gd name="connsiteY7" fmla="*/ 146773 h 1279634"/>
              <a:gd name="connsiteX8" fmla="*/ 0 w 2866559"/>
              <a:gd name="connsiteY8" fmla="*/ 0 h 127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6559" h="1279634">
                <a:moveTo>
                  <a:pt x="0" y="0"/>
                </a:moveTo>
                <a:lnTo>
                  <a:pt x="2226742" y="0"/>
                </a:lnTo>
                <a:cubicBezTo>
                  <a:pt x="2580103" y="0"/>
                  <a:pt x="2866559" y="286456"/>
                  <a:pt x="2866559" y="639817"/>
                </a:cubicBezTo>
                <a:cubicBezTo>
                  <a:pt x="2866559" y="993178"/>
                  <a:pt x="2580103" y="1279634"/>
                  <a:pt x="2226742" y="1279634"/>
                </a:cubicBezTo>
                <a:lnTo>
                  <a:pt x="11401" y="1279634"/>
                </a:lnTo>
                <a:lnTo>
                  <a:pt x="37739" y="1177203"/>
                </a:lnTo>
                <a:cubicBezTo>
                  <a:pt x="71793" y="1010784"/>
                  <a:pt x="89677" y="838475"/>
                  <a:pt x="89677" y="661988"/>
                </a:cubicBezTo>
                <a:cubicBezTo>
                  <a:pt x="89677" y="485502"/>
                  <a:pt x="71793" y="313192"/>
                  <a:pt x="37739" y="146773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304800" sx="102000" sy="102000" algn="ctr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5" name="Freeform: Shape 84">
            <a:extLst>
              <a:ext uri="{FF2B5EF4-FFF2-40B4-BE49-F238E27FC236}">
                <a16:creationId xmlns="" xmlns:a16="http://schemas.microsoft.com/office/drawing/2014/main" id="{E777823C-29C9-4F8E-BCE8-DC80D71168C2}"/>
              </a:ext>
            </a:extLst>
          </p:cNvPr>
          <p:cNvSpPr/>
          <p:nvPr/>
        </p:nvSpPr>
        <p:spPr>
          <a:xfrm>
            <a:off x="3217229" y="965455"/>
            <a:ext cx="2492024" cy="1160661"/>
          </a:xfrm>
          <a:custGeom>
            <a:avLst/>
            <a:gdLst>
              <a:gd name="connsiteX0" fmla="*/ 1555353 w 1849866"/>
              <a:gd name="connsiteY0" fmla="*/ 0 h 1160662"/>
              <a:gd name="connsiteX1" fmla="*/ 1572337 w 1849866"/>
              <a:gd name="connsiteY1" fmla="*/ 9218 h 1160662"/>
              <a:gd name="connsiteX2" fmla="*/ 1849866 w 1849866"/>
              <a:gd name="connsiteY2" fmla="*/ 531188 h 1160662"/>
              <a:gd name="connsiteX3" fmla="*/ 1849865 w 1849866"/>
              <a:gd name="connsiteY3" fmla="*/ 531188 h 1160662"/>
              <a:gd name="connsiteX4" fmla="*/ 1220391 w 1849866"/>
              <a:gd name="connsiteY4" fmla="*/ 1160662 h 1160662"/>
              <a:gd name="connsiteX5" fmla="*/ 0 w 1849866"/>
              <a:gd name="connsiteY5" fmla="*/ 1160661 h 1160662"/>
              <a:gd name="connsiteX6" fmla="*/ 70670 w 1849866"/>
              <a:gd name="connsiteY6" fmla="*/ 1044336 h 1160662"/>
              <a:gd name="connsiteX7" fmla="*/ 1430312 w 1849866"/>
              <a:gd name="connsiteY7" fmla="*/ 32151 h 1160662"/>
              <a:gd name="connsiteX8" fmla="*/ 1555353 w 1849866"/>
              <a:gd name="connsiteY8" fmla="*/ 0 h 116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49866" h="1160662">
                <a:moveTo>
                  <a:pt x="1555353" y="0"/>
                </a:moveTo>
                <a:lnTo>
                  <a:pt x="1572337" y="9218"/>
                </a:lnTo>
                <a:cubicBezTo>
                  <a:pt x="1739778" y="122339"/>
                  <a:pt x="1849866" y="313907"/>
                  <a:pt x="1849866" y="531188"/>
                </a:cubicBezTo>
                <a:lnTo>
                  <a:pt x="1849865" y="531188"/>
                </a:lnTo>
                <a:cubicBezTo>
                  <a:pt x="1849865" y="878837"/>
                  <a:pt x="1568040" y="1160662"/>
                  <a:pt x="1220391" y="1160662"/>
                </a:cubicBezTo>
                <a:lnTo>
                  <a:pt x="0" y="1160661"/>
                </a:lnTo>
                <a:lnTo>
                  <a:pt x="70670" y="1044336"/>
                </a:lnTo>
                <a:cubicBezTo>
                  <a:pt x="392259" y="568320"/>
                  <a:pt x="869960" y="206439"/>
                  <a:pt x="1430312" y="32151"/>
                </a:cubicBezTo>
                <a:lnTo>
                  <a:pt x="1555353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6" name="Freeform: Shape 85">
            <a:extLst>
              <a:ext uri="{FF2B5EF4-FFF2-40B4-BE49-F238E27FC236}">
                <a16:creationId xmlns="" xmlns:a16="http://schemas.microsoft.com/office/drawing/2014/main" id="{B99E6EA6-6281-4046-A877-297E8C0D86F0}"/>
              </a:ext>
            </a:extLst>
          </p:cNvPr>
          <p:cNvSpPr/>
          <p:nvPr/>
        </p:nvSpPr>
        <p:spPr>
          <a:xfrm>
            <a:off x="6204644" y="955326"/>
            <a:ext cx="2327065" cy="1170277"/>
          </a:xfrm>
          <a:custGeom>
            <a:avLst/>
            <a:gdLst>
              <a:gd name="connsiteX0" fmla="*/ 294512 w 1849865"/>
              <a:gd name="connsiteY0" fmla="*/ 0 h 1160661"/>
              <a:gd name="connsiteX1" fmla="*/ 419553 w 1849865"/>
              <a:gd name="connsiteY1" fmla="*/ 32151 h 1160661"/>
              <a:gd name="connsiteX2" fmla="*/ 1779195 w 1849865"/>
              <a:gd name="connsiteY2" fmla="*/ 1044336 h 1160661"/>
              <a:gd name="connsiteX3" fmla="*/ 1849865 w 1849865"/>
              <a:gd name="connsiteY3" fmla="*/ 1160661 h 1160661"/>
              <a:gd name="connsiteX4" fmla="*/ 629474 w 1849865"/>
              <a:gd name="connsiteY4" fmla="*/ 1160661 h 1160661"/>
              <a:gd name="connsiteX5" fmla="*/ 12789 w 1849865"/>
              <a:gd name="connsiteY5" fmla="*/ 658048 h 1160661"/>
              <a:gd name="connsiteX6" fmla="*/ 0 w 1849865"/>
              <a:gd name="connsiteY6" fmla="*/ 531187 h 1160661"/>
              <a:gd name="connsiteX7" fmla="*/ 12789 w 1849865"/>
              <a:gd name="connsiteY7" fmla="*/ 404327 h 1160661"/>
              <a:gd name="connsiteX8" fmla="*/ 277529 w 1849865"/>
              <a:gd name="connsiteY8" fmla="*/ 9218 h 1160661"/>
              <a:gd name="connsiteX9" fmla="*/ 294512 w 1849865"/>
              <a:gd name="connsiteY9" fmla="*/ 0 h 1160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9865" h="1160661">
                <a:moveTo>
                  <a:pt x="294512" y="0"/>
                </a:moveTo>
                <a:lnTo>
                  <a:pt x="419553" y="32151"/>
                </a:lnTo>
                <a:cubicBezTo>
                  <a:pt x="979905" y="206439"/>
                  <a:pt x="1457606" y="568320"/>
                  <a:pt x="1779195" y="1044336"/>
                </a:cubicBezTo>
                <a:lnTo>
                  <a:pt x="1849865" y="1160661"/>
                </a:lnTo>
                <a:lnTo>
                  <a:pt x="629474" y="1160661"/>
                </a:lnTo>
                <a:cubicBezTo>
                  <a:pt x="325281" y="1160661"/>
                  <a:pt x="71485" y="944889"/>
                  <a:pt x="12789" y="658048"/>
                </a:cubicBezTo>
                <a:lnTo>
                  <a:pt x="0" y="531187"/>
                </a:lnTo>
                <a:lnTo>
                  <a:pt x="12789" y="404327"/>
                </a:lnTo>
                <a:cubicBezTo>
                  <a:pt x="46329" y="240418"/>
                  <a:pt x="143576" y="99715"/>
                  <a:pt x="277529" y="9218"/>
                </a:cubicBezTo>
                <a:lnTo>
                  <a:pt x="294512" y="0"/>
                </a:lnTo>
                <a:close/>
              </a:path>
            </a:pathLst>
          </a:custGeom>
          <a:solidFill>
            <a:srgbClr val="FDCD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7" name="Freeform: Shape 86">
            <a:extLst>
              <a:ext uri="{FF2B5EF4-FFF2-40B4-BE49-F238E27FC236}">
                <a16:creationId xmlns="" xmlns:a16="http://schemas.microsoft.com/office/drawing/2014/main" id="{54F51E42-3A81-4507-AD3F-A43733282DAE}"/>
              </a:ext>
            </a:extLst>
          </p:cNvPr>
          <p:cNvSpPr/>
          <p:nvPr/>
        </p:nvSpPr>
        <p:spPr>
          <a:xfrm>
            <a:off x="3147547" y="4781837"/>
            <a:ext cx="2375781" cy="1115855"/>
          </a:xfrm>
          <a:custGeom>
            <a:avLst/>
            <a:gdLst>
              <a:gd name="connsiteX0" fmla="*/ 0 w 1859285"/>
              <a:gd name="connsiteY0" fmla="*/ 0 h 1171183"/>
              <a:gd name="connsiteX1" fmla="*/ 1229811 w 1859285"/>
              <a:gd name="connsiteY1" fmla="*/ 0 h 1171183"/>
              <a:gd name="connsiteX2" fmla="*/ 1859285 w 1859285"/>
              <a:gd name="connsiteY2" fmla="*/ 629474 h 1171183"/>
              <a:gd name="connsiteX3" fmla="*/ 1859284 w 1859285"/>
              <a:gd name="connsiteY3" fmla="*/ 629474 h 1171183"/>
              <a:gd name="connsiteX4" fmla="*/ 1581755 w 1859285"/>
              <a:gd name="connsiteY4" fmla="*/ 1151444 h 1171183"/>
              <a:gd name="connsiteX5" fmla="*/ 1545388 w 1859285"/>
              <a:gd name="connsiteY5" fmla="*/ 1171183 h 1171183"/>
              <a:gd name="connsiteX6" fmla="*/ 1439731 w 1859285"/>
              <a:gd name="connsiteY6" fmla="*/ 1144016 h 1171183"/>
              <a:gd name="connsiteX7" fmla="*/ 80089 w 1859285"/>
              <a:gd name="connsiteY7" fmla="*/ 131831 h 1171183"/>
              <a:gd name="connsiteX8" fmla="*/ 0 w 1859285"/>
              <a:gd name="connsiteY8" fmla="*/ 0 h 117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285" h="1171183">
                <a:moveTo>
                  <a:pt x="0" y="0"/>
                </a:moveTo>
                <a:lnTo>
                  <a:pt x="1229811" y="0"/>
                </a:lnTo>
                <a:cubicBezTo>
                  <a:pt x="1577460" y="0"/>
                  <a:pt x="1859285" y="281825"/>
                  <a:pt x="1859285" y="629474"/>
                </a:cubicBezTo>
                <a:lnTo>
                  <a:pt x="1859284" y="629474"/>
                </a:lnTo>
                <a:cubicBezTo>
                  <a:pt x="1859284" y="846755"/>
                  <a:pt x="1749196" y="1038323"/>
                  <a:pt x="1581755" y="1151444"/>
                </a:cubicBezTo>
                <a:lnTo>
                  <a:pt x="1545388" y="1171183"/>
                </a:lnTo>
                <a:lnTo>
                  <a:pt x="1439731" y="1144016"/>
                </a:lnTo>
                <a:cubicBezTo>
                  <a:pt x="879379" y="969728"/>
                  <a:pt x="401678" y="607847"/>
                  <a:pt x="80089" y="131831"/>
                </a:cubicBezTo>
                <a:lnTo>
                  <a:pt x="0" y="0"/>
                </a:lnTo>
                <a:close/>
              </a:path>
            </a:pathLst>
          </a:custGeom>
          <a:solidFill>
            <a:srgbClr val="4B58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8" name="Freeform: Shape 87">
            <a:extLst>
              <a:ext uri="{FF2B5EF4-FFF2-40B4-BE49-F238E27FC236}">
                <a16:creationId xmlns="" xmlns:a16="http://schemas.microsoft.com/office/drawing/2014/main" id="{4F787DFA-4768-449B-9EF7-251CFB454809}"/>
              </a:ext>
            </a:extLst>
          </p:cNvPr>
          <p:cNvSpPr/>
          <p:nvPr/>
        </p:nvSpPr>
        <p:spPr>
          <a:xfrm>
            <a:off x="6204645" y="4736124"/>
            <a:ext cx="2529922" cy="1161568"/>
          </a:xfrm>
          <a:custGeom>
            <a:avLst/>
            <a:gdLst>
              <a:gd name="connsiteX0" fmla="*/ 629474 w 1859285"/>
              <a:gd name="connsiteY0" fmla="*/ 0 h 1171183"/>
              <a:gd name="connsiteX1" fmla="*/ 1859285 w 1859285"/>
              <a:gd name="connsiteY1" fmla="*/ 0 h 1171183"/>
              <a:gd name="connsiteX2" fmla="*/ 1779195 w 1859285"/>
              <a:gd name="connsiteY2" fmla="*/ 131831 h 1171183"/>
              <a:gd name="connsiteX3" fmla="*/ 419553 w 1859285"/>
              <a:gd name="connsiteY3" fmla="*/ 1144016 h 1171183"/>
              <a:gd name="connsiteX4" fmla="*/ 313897 w 1859285"/>
              <a:gd name="connsiteY4" fmla="*/ 1171183 h 1171183"/>
              <a:gd name="connsiteX5" fmla="*/ 277529 w 1859285"/>
              <a:gd name="connsiteY5" fmla="*/ 1151443 h 1171183"/>
              <a:gd name="connsiteX6" fmla="*/ 12789 w 1859285"/>
              <a:gd name="connsiteY6" fmla="*/ 756334 h 1171183"/>
              <a:gd name="connsiteX7" fmla="*/ 0 w 1859285"/>
              <a:gd name="connsiteY7" fmla="*/ 629474 h 1171183"/>
              <a:gd name="connsiteX8" fmla="*/ 12789 w 1859285"/>
              <a:gd name="connsiteY8" fmla="*/ 502613 h 1171183"/>
              <a:gd name="connsiteX9" fmla="*/ 629474 w 1859285"/>
              <a:gd name="connsiteY9" fmla="*/ 0 h 117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59285" h="1171183">
                <a:moveTo>
                  <a:pt x="629474" y="0"/>
                </a:moveTo>
                <a:lnTo>
                  <a:pt x="1859285" y="0"/>
                </a:lnTo>
                <a:lnTo>
                  <a:pt x="1779195" y="131831"/>
                </a:lnTo>
                <a:cubicBezTo>
                  <a:pt x="1457606" y="607847"/>
                  <a:pt x="979905" y="969728"/>
                  <a:pt x="419553" y="1144016"/>
                </a:cubicBezTo>
                <a:lnTo>
                  <a:pt x="313897" y="1171183"/>
                </a:lnTo>
                <a:lnTo>
                  <a:pt x="277529" y="1151443"/>
                </a:lnTo>
                <a:cubicBezTo>
                  <a:pt x="143576" y="1060946"/>
                  <a:pt x="46329" y="920243"/>
                  <a:pt x="12789" y="756334"/>
                </a:cubicBezTo>
                <a:lnTo>
                  <a:pt x="0" y="629474"/>
                </a:lnTo>
                <a:lnTo>
                  <a:pt x="12789" y="502613"/>
                </a:lnTo>
                <a:cubicBezTo>
                  <a:pt x="71485" y="215773"/>
                  <a:pt x="325281" y="0"/>
                  <a:pt x="629474" y="0"/>
                </a:cubicBezTo>
                <a:close/>
              </a:path>
            </a:pathLst>
          </a:custGeom>
          <a:solidFill>
            <a:srgbClr val="DE3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9" name="Freeform: Shape 88">
            <a:extLst>
              <a:ext uri="{FF2B5EF4-FFF2-40B4-BE49-F238E27FC236}">
                <a16:creationId xmlns="" xmlns:a16="http://schemas.microsoft.com/office/drawing/2014/main" id="{E9E74963-5D3B-4FE7-B224-4B09CB6BB259}"/>
              </a:ext>
            </a:extLst>
          </p:cNvPr>
          <p:cNvSpPr/>
          <p:nvPr/>
        </p:nvSpPr>
        <p:spPr>
          <a:xfrm>
            <a:off x="63387" y="815064"/>
            <a:ext cx="5366932" cy="1346822"/>
          </a:xfrm>
          <a:custGeom>
            <a:avLst/>
            <a:gdLst>
              <a:gd name="connsiteX0" fmla="*/ 629474 w 3632030"/>
              <a:gd name="connsiteY0" fmla="*/ 0 h 1258947"/>
              <a:gd name="connsiteX1" fmla="*/ 3297069 w 3632030"/>
              <a:gd name="connsiteY1" fmla="*/ 0 h 1258947"/>
              <a:gd name="connsiteX2" fmla="*/ 3542089 w 3632030"/>
              <a:gd name="connsiteY2" fmla="*/ 49467 h 1258947"/>
              <a:gd name="connsiteX3" fmla="*/ 3632030 w 3632030"/>
              <a:gd name="connsiteY3" fmla="*/ 98286 h 1258947"/>
              <a:gd name="connsiteX4" fmla="*/ 3506989 w 3632030"/>
              <a:gd name="connsiteY4" fmla="*/ 130437 h 1258947"/>
              <a:gd name="connsiteX5" fmla="*/ 2147347 w 3632030"/>
              <a:gd name="connsiteY5" fmla="*/ 1142622 h 1258947"/>
              <a:gd name="connsiteX6" fmla="*/ 2076677 w 3632030"/>
              <a:gd name="connsiteY6" fmla="*/ 1258947 h 1258947"/>
              <a:gd name="connsiteX7" fmla="*/ 629474 w 3632030"/>
              <a:gd name="connsiteY7" fmla="*/ 1258947 h 1258947"/>
              <a:gd name="connsiteX8" fmla="*/ 12789 w 3632030"/>
              <a:gd name="connsiteY8" fmla="*/ 756334 h 1258947"/>
              <a:gd name="connsiteX9" fmla="*/ 0 w 3632030"/>
              <a:gd name="connsiteY9" fmla="*/ 629473 h 1258947"/>
              <a:gd name="connsiteX10" fmla="*/ 12789 w 3632030"/>
              <a:gd name="connsiteY10" fmla="*/ 502613 h 1258947"/>
              <a:gd name="connsiteX11" fmla="*/ 629474 w 3632030"/>
              <a:gd name="connsiteY11" fmla="*/ 0 h 125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2030" h="1258947">
                <a:moveTo>
                  <a:pt x="629474" y="0"/>
                </a:moveTo>
                <a:lnTo>
                  <a:pt x="3297069" y="0"/>
                </a:lnTo>
                <a:cubicBezTo>
                  <a:pt x="3383981" y="0"/>
                  <a:pt x="3466779" y="17614"/>
                  <a:pt x="3542089" y="49467"/>
                </a:cubicBezTo>
                <a:lnTo>
                  <a:pt x="3632030" y="98286"/>
                </a:lnTo>
                <a:lnTo>
                  <a:pt x="3506989" y="130437"/>
                </a:lnTo>
                <a:cubicBezTo>
                  <a:pt x="2946637" y="304725"/>
                  <a:pt x="2468936" y="666606"/>
                  <a:pt x="2147347" y="1142622"/>
                </a:cubicBezTo>
                <a:lnTo>
                  <a:pt x="2076677" y="1258947"/>
                </a:lnTo>
                <a:lnTo>
                  <a:pt x="629474" y="1258947"/>
                </a:lnTo>
                <a:cubicBezTo>
                  <a:pt x="325281" y="1258947"/>
                  <a:pt x="71485" y="1043175"/>
                  <a:pt x="12789" y="756334"/>
                </a:cubicBezTo>
                <a:lnTo>
                  <a:pt x="0" y="629473"/>
                </a:lnTo>
                <a:lnTo>
                  <a:pt x="12789" y="502613"/>
                </a:lnTo>
                <a:cubicBezTo>
                  <a:pt x="71485" y="215772"/>
                  <a:pt x="325281" y="0"/>
                  <a:pt x="62947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304800" sx="102000" sy="102000" algn="ctr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0" name="Freeform: Shape 89">
            <a:extLst>
              <a:ext uri="{FF2B5EF4-FFF2-40B4-BE49-F238E27FC236}">
                <a16:creationId xmlns="" xmlns:a16="http://schemas.microsoft.com/office/drawing/2014/main" id="{C637848C-2470-4BE2-B334-F03D2E6A35F1}"/>
              </a:ext>
            </a:extLst>
          </p:cNvPr>
          <p:cNvSpPr/>
          <p:nvPr/>
        </p:nvSpPr>
        <p:spPr>
          <a:xfrm>
            <a:off x="6499157" y="857039"/>
            <a:ext cx="4698167" cy="1258948"/>
          </a:xfrm>
          <a:custGeom>
            <a:avLst/>
            <a:gdLst>
              <a:gd name="connsiteX0" fmla="*/ 334962 w 3632031"/>
              <a:gd name="connsiteY0" fmla="*/ 0 h 1258948"/>
              <a:gd name="connsiteX1" fmla="*/ 3002557 w 3632031"/>
              <a:gd name="connsiteY1" fmla="*/ 0 h 1258948"/>
              <a:gd name="connsiteX2" fmla="*/ 3632031 w 3632031"/>
              <a:gd name="connsiteY2" fmla="*/ 629474 h 1258948"/>
              <a:gd name="connsiteX3" fmla="*/ 3632030 w 3632031"/>
              <a:gd name="connsiteY3" fmla="*/ 629474 h 1258948"/>
              <a:gd name="connsiteX4" fmla="*/ 3002556 w 3632031"/>
              <a:gd name="connsiteY4" fmla="*/ 1258948 h 1258948"/>
              <a:gd name="connsiteX5" fmla="*/ 1555353 w 3632031"/>
              <a:gd name="connsiteY5" fmla="*/ 1258947 h 1258948"/>
              <a:gd name="connsiteX6" fmla="*/ 1484683 w 3632031"/>
              <a:gd name="connsiteY6" fmla="*/ 1142622 h 1258948"/>
              <a:gd name="connsiteX7" fmla="*/ 125041 w 3632031"/>
              <a:gd name="connsiteY7" fmla="*/ 130437 h 1258948"/>
              <a:gd name="connsiteX8" fmla="*/ 0 w 3632031"/>
              <a:gd name="connsiteY8" fmla="*/ 98286 h 1258948"/>
              <a:gd name="connsiteX9" fmla="*/ 89942 w 3632031"/>
              <a:gd name="connsiteY9" fmla="*/ 49467 h 1258948"/>
              <a:gd name="connsiteX10" fmla="*/ 334962 w 3632031"/>
              <a:gd name="connsiteY10" fmla="*/ 0 h 125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32031" h="1258948">
                <a:moveTo>
                  <a:pt x="334962" y="0"/>
                </a:moveTo>
                <a:lnTo>
                  <a:pt x="3002557" y="0"/>
                </a:lnTo>
                <a:cubicBezTo>
                  <a:pt x="3350206" y="0"/>
                  <a:pt x="3632031" y="281825"/>
                  <a:pt x="3632031" y="629474"/>
                </a:cubicBezTo>
                <a:lnTo>
                  <a:pt x="3632030" y="629474"/>
                </a:lnTo>
                <a:cubicBezTo>
                  <a:pt x="3632030" y="977123"/>
                  <a:pt x="3350205" y="1258948"/>
                  <a:pt x="3002556" y="1258948"/>
                </a:cubicBezTo>
                <a:lnTo>
                  <a:pt x="1555353" y="1258947"/>
                </a:lnTo>
                <a:lnTo>
                  <a:pt x="1484683" y="1142622"/>
                </a:lnTo>
                <a:cubicBezTo>
                  <a:pt x="1163094" y="666606"/>
                  <a:pt x="685393" y="304725"/>
                  <a:pt x="125041" y="130437"/>
                </a:cubicBezTo>
                <a:lnTo>
                  <a:pt x="0" y="98286"/>
                </a:lnTo>
                <a:lnTo>
                  <a:pt x="89942" y="49467"/>
                </a:lnTo>
                <a:cubicBezTo>
                  <a:pt x="165251" y="17614"/>
                  <a:pt x="248050" y="0"/>
                  <a:pt x="33496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304800" sx="102000" sy="102000" algn="ctr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en-US" altLang="en-US" smtClean="0"/>
              <a:t>.</a:t>
            </a:r>
            <a:endParaRPr lang="en-US" altLang="en-US"/>
          </a:p>
        </p:txBody>
      </p:sp>
      <p:sp>
        <p:nvSpPr>
          <p:cNvPr id="91" name="Freeform: Shape 90">
            <a:extLst>
              <a:ext uri="{FF2B5EF4-FFF2-40B4-BE49-F238E27FC236}">
                <a16:creationId xmlns="" xmlns:a16="http://schemas.microsoft.com/office/drawing/2014/main" id="{294487A8-2906-4DBB-891C-5C9C10ABFA2C}"/>
              </a:ext>
            </a:extLst>
          </p:cNvPr>
          <p:cNvSpPr/>
          <p:nvPr/>
        </p:nvSpPr>
        <p:spPr>
          <a:xfrm>
            <a:off x="281516" y="4756380"/>
            <a:ext cx="4947298" cy="1258948"/>
          </a:xfrm>
          <a:custGeom>
            <a:avLst/>
            <a:gdLst>
              <a:gd name="connsiteX0" fmla="*/ 629474 w 3612646"/>
              <a:gd name="connsiteY0" fmla="*/ 0 h 1258948"/>
              <a:gd name="connsiteX1" fmla="*/ 2067258 w 3612646"/>
              <a:gd name="connsiteY1" fmla="*/ 0 h 1258948"/>
              <a:gd name="connsiteX2" fmla="*/ 2147347 w 3612646"/>
              <a:gd name="connsiteY2" fmla="*/ 131831 h 1258948"/>
              <a:gd name="connsiteX3" fmla="*/ 3506989 w 3612646"/>
              <a:gd name="connsiteY3" fmla="*/ 1144016 h 1258948"/>
              <a:gd name="connsiteX4" fmla="*/ 3612646 w 3612646"/>
              <a:gd name="connsiteY4" fmla="*/ 1171183 h 1258948"/>
              <a:gd name="connsiteX5" fmla="*/ 3542088 w 3612646"/>
              <a:gd name="connsiteY5" fmla="*/ 1209481 h 1258948"/>
              <a:gd name="connsiteX6" fmla="*/ 3297068 w 3612646"/>
              <a:gd name="connsiteY6" fmla="*/ 1258948 h 1258948"/>
              <a:gd name="connsiteX7" fmla="*/ 629474 w 3612646"/>
              <a:gd name="connsiteY7" fmla="*/ 1258947 h 1258948"/>
              <a:gd name="connsiteX8" fmla="*/ 12789 w 3612646"/>
              <a:gd name="connsiteY8" fmla="*/ 756334 h 1258948"/>
              <a:gd name="connsiteX9" fmla="*/ 0 w 3612646"/>
              <a:gd name="connsiteY9" fmla="*/ 629474 h 1258948"/>
              <a:gd name="connsiteX10" fmla="*/ 12789 w 3612646"/>
              <a:gd name="connsiteY10" fmla="*/ 502613 h 1258948"/>
              <a:gd name="connsiteX11" fmla="*/ 629474 w 3612646"/>
              <a:gd name="connsiteY11" fmla="*/ 0 h 125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12646" h="1258948">
                <a:moveTo>
                  <a:pt x="629474" y="0"/>
                </a:moveTo>
                <a:lnTo>
                  <a:pt x="2067258" y="0"/>
                </a:lnTo>
                <a:lnTo>
                  <a:pt x="2147347" y="131831"/>
                </a:lnTo>
                <a:cubicBezTo>
                  <a:pt x="2468936" y="607847"/>
                  <a:pt x="2946637" y="969728"/>
                  <a:pt x="3506989" y="1144016"/>
                </a:cubicBezTo>
                <a:lnTo>
                  <a:pt x="3612646" y="1171183"/>
                </a:lnTo>
                <a:lnTo>
                  <a:pt x="3542088" y="1209481"/>
                </a:lnTo>
                <a:cubicBezTo>
                  <a:pt x="3466778" y="1241334"/>
                  <a:pt x="3383980" y="1258948"/>
                  <a:pt x="3297068" y="1258948"/>
                </a:cubicBezTo>
                <a:lnTo>
                  <a:pt x="629474" y="1258947"/>
                </a:lnTo>
                <a:cubicBezTo>
                  <a:pt x="325281" y="1258947"/>
                  <a:pt x="71485" y="1043175"/>
                  <a:pt x="12789" y="756334"/>
                </a:cubicBezTo>
                <a:lnTo>
                  <a:pt x="0" y="629474"/>
                </a:lnTo>
                <a:lnTo>
                  <a:pt x="12789" y="502613"/>
                </a:lnTo>
                <a:cubicBezTo>
                  <a:pt x="71485" y="215773"/>
                  <a:pt x="325281" y="0"/>
                  <a:pt x="62947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304800" sx="102000" sy="102000" algn="ctr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2" name="Freeform: Shape 91">
            <a:extLst>
              <a:ext uri="{FF2B5EF4-FFF2-40B4-BE49-F238E27FC236}">
                <a16:creationId xmlns="" xmlns:a16="http://schemas.microsoft.com/office/drawing/2014/main" id="{CA5F47EE-969D-4EB7-B7B2-B57CD9F0DB18}"/>
              </a:ext>
            </a:extLst>
          </p:cNvPr>
          <p:cNvSpPr/>
          <p:nvPr/>
        </p:nvSpPr>
        <p:spPr>
          <a:xfrm>
            <a:off x="6518540" y="4726508"/>
            <a:ext cx="5273125" cy="1258948"/>
          </a:xfrm>
          <a:custGeom>
            <a:avLst/>
            <a:gdLst>
              <a:gd name="connsiteX0" fmla="*/ 1545388 w 3612646"/>
              <a:gd name="connsiteY0" fmla="*/ 0 h 1258948"/>
              <a:gd name="connsiteX1" fmla="*/ 2983172 w 3612646"/>
              <a:gd name="connsiteY1" fmla="*/ 0 h 1258948"/>
              <a:gd name="connsiteX2" fmla="*/ 3612646 w 3612646"/>
              <a:gd name="connsiteY2" fmla="*/ 629474 h 1258948"/>
              <a:gd name="connsiteX3" fmla="*/ 3612645 w 3612646"/>
              <a:gd name="connsiteY3" fmla="*/ 629474 h 1258948"/>
              <a:gd name="connsiteX4" fmla="*/ 2983171 w 3612646"/>
              <a:gd name="connsiteY4" fmla="*/ 1258948 h 1258948"/>
              <a:gd name="connsiteX5" fmla="*/ 315577 w 3612646"/>
              <a:gd name="connsiteY5" fmla="*/ 1258947 h 1258948"/>
              <a:gd name="connsiteX6" fmla="*/ 70557 w 3612646"/>
              <a:gd name="connsiteY6" fmla="*/ 1209480 h 1258948"/>
              <a:gd name="connsiteX7" fmla="*/ 0 w 3612646"/>
              <a:gd name="connsiteY7" fmla="*/ 1171183 h 1258948"/>
              <a:gd name="connsiteX8" fmla="*/ 105656 w 3612646"/>
              <a:gd name="connsiteY8" fmla="*/ 1144016 h 1258948"/>
              <a:gd name="connsiteX9" fmla="*/ 1465298 w 3612646"/>
              <a:gd name="connsiteY9" fmla="*/ 131831 h 1258948"/>
              <a:gd name="connsiteX10" fmla="*/ 1545388 w 3612646"/>
              <a:gd name="connsiteY10" fmla="*/ 0 h 125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12646" h="1258948">
                <a:moveTo>
                  <a:pt x="1545388" y="0"/>
                </a:moveTo>
                <a:lnTo>
                  <a:pt x="2983172" y="0"/>
                </a:lnTo>
                <a:cubicBezTo>
                  <a:pt x="3330821" y="0"/>
                  <a:pt x="3612646" y="281825"/>
                  <a:pt x="3612646" y="629474"/>
                </a:cubicBezTo>
                <a:lnTo>
                  <a:pt x="3612645" y="629474"/>
                </a:lnTo>
                <a:cubicBezTo>
                  <a:pt x="3612645" y="977123"/>
                  <a:pt x="3330820" y="1258948"/>
                  <a:pt x="2983171" y="1258948"/>
                </a:cubicBezTo>
                <a:lnTo>
                  <a:pt x="315577" y="1258947"/>
                </a:lnTo>
                <a:cubicBezTo>
                  <a:pt x="228665" y="1258947"/>
                  <a:pt x="145866" y="1241333"/>
                  <a:pt x="70557" y="1209480"/>
                </a:cubicBezTo>
                <a:lnTo>
                  <a:pt x="0" y="1171183"/>
                </a:lnTo>
                <a:lnTo>
                  <a:pt x="105656" y="1144016"/>
                </a:lnTo>
                <a:cubicBezTo>
                  <a:pt x="666008" y="969728"/>
                  <a:pt x="1143709" y="607847"/>
                  <a:pt x="1465298" y="131831"/>
                </a:cubicBezTo>
                <a:lnTo>
                  <a:pt x="1545388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304800" sx="102000" sy="102000" algn="ctr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730C0E35-321E-47D7-A8F5-EAE025C01266}"/>
              </a:ext>
            </a:extLst>
          </p:cNvPr>
          <p:cNvSpPr txBox="1"/>
          <p:nvPr/>
        </p:nvSpPr>
        <p:spPr>
          <a:xfrm>
            <a:off x="5367915" y="2365766"/>
            <a:ext cx="1313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7200" dirty="0">
                <a:solidFill>
                  <a:schemeClr val="bg1"/>
                </a:solidFill>
                <a:latin typeface="MS UI Gothic" panose="020B0600070205080204" pitchFamily="34" charset="-128"/>
                <a:ea typeface="MS UI Gothic" panose="020B0600070205080204" pitchFamily="34" charset="-128"/>
                <a:sym typeface="MS Outlook" panose="05010100010000000000" pitchFamily="2" charset="2"/>
              </a:rPr>
              <a:t>♛</a:t>
            </a:r>
            <a:endParaRPr lang="en-IN" sz="7200" dirty="0">
              <a:solidFill>
                <a:schemeClr val="bg1"/>
              </a:solidFill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73FA317D-2DF9-4B9A-A2CE-B7AF334F7B9C}"/>
              </a:ext>
            </a:extLst>
          </p:cNvPr>
          <p:cNvSpPr txBox="1"/>
          <p:nvPr/>
        </p:nvSpPr>
        <p:spPr>
          <a:xfrm>
            <a:off x="6426615" y="1282730"/>
            <a:ext cx="702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spc="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ill Sans MT" panose="020B0502020104020203" pitchFamily="34" charset="0"/>
              </a:defRPr>
            </a:lvl1pPr>
          </a:lstStyle>
          <a:p>
            <a:r>
              <a:rPr lang="en-US" sz="40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3AE03790-5026-4479-8D22-574103BA200D}"/>
              </a:ext>
            </a:extLst>
          </p:cNvPr>
          <p:cNvSpPr txBox="1"/>
          <p:nvPr/>
        </p:nvSpPr>
        <p:spPr>
          <a:xfrm>
            <a:off x="7414051" y="3110429"/>
            <a:ext cx="702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spc="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ill Sans MT" panose="020B0502020104020203" pitchFamily="34" charset="0"/>
              </a:defRPr>
            </a:lvl1pPr>
          </a:lstStyle>
          <a:p>
            <a:r>
              <a:rPr lang="en-US" sz="40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9264AD2A-85A5-42CC-82A6-5CCFB1B77F76}"/>
              </a:ext>
            </a:extLst>
          </p:cNvPr>
          <p:cNvSpPr txBox="1"/>
          <p:nvPr/>
        </p:nvSpPr>
        <p:spPr>
          <a:xfrm>
            <a:off x="6475862" y="4882401"/>
            <a:ext cx="702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spc="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ill Sans MT" panose="020B0502020104020203" pitchFamily="34" charset="0"/>
              </a:defRPr>
            </a:lvl1pPr>
          </a:lstStyle>
          <a:p>
            <a:r>
              <a:rPr lang="en-US" sz="40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875342F4-2170-4739-AEA6-F6D5AC8BF448}"/>
              </a:ext>
            </a:extLst>
          </p:cNvPr>
          <p:cNvSpPr txBox="1"/>
          <p:nvPr/>
        </p:nvSpPr>
        <p:spPr>
          <a:xfrm>
            <a:off x="4447254" y="4882401"/>
            <a:ext cx="702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spc="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ill Sans MT" panose="020B0502020104020203" pitchFamily="34" charset="0"/>
              </a:defRPr>
            </a:lvl1pPr>
          </a:lstStyle>
          <a:p>
            <a:r>
              <a:rPr lang="en-US" sz="40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="" xmlns:a16="http://schemas.microsoft.com/office/drawing/2014/main" id="{FD9AAF13-1262-49D2-9C0C-27DB30952F3A}"/>
              </a:ext>
            </a:extLst>
          </p:cNvPr>
          <p:cNvSpPr txBox="1"/>
          <p:nvPr/>
        </p:nvSpPr>
        <p:spPr>
          <a:xfrm>
            <a:off x="3520063" y="3052289"/>
            <a:ext cx="702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spc="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ill Sans MT" panose="020B0502020104020203" pitchFamily="34" charset="0"/>
              </a:defRPr>
            </a:lvl1pPr>
          </a:lstStyle>
          <a:p>
            <a:r>
              <a:rPr lang="en-US" sz="40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F923851F-8909-4870-A6B8-5A7817440BF2}"/>
              </a:ext>
            </a:extLst>
          </p:cNvPr>
          <p:cNvSpPr txBox="1"/>
          <p:nvPr/>
        </p:nvSpPr>
        <p:spPr>
          <a:xfrm>
            <a:off x="4593685" y="1247906"/>
            <a:ext cx="702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spc="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ill Sans MT" panose="020B0502020104020203" pitchFamily="34" charset="0"/>
              </a:defRPr>
            </a:lvl1pPr>
          </a:lstStyle>
          <a:p>
            <a:r>
              <a:rPr lang="en-US" sz="40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96B61849-8D94-4DB5-8ABF-44F8D14112C4}"/>
              </a:ext>
            </a:extLst>
          </p:cNvPr>
          <p:cNvSpPr txBox="1"/>
          <p:nvPr/>
        </p:nvSpPr>
        <p:spPr>
          <a:xfrm>
            <a:off x="4825089" y="3387428"/>
            <a:ext cx="21765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ill Sans MT" panose="020B0502020104020203" pitchFamily="34" charset="0"/>
              </a:rPr>
              <a:t>PowerUP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ill Sans MT" panose="020B0502020104020203" pitchFamily="34" charset="0"/>
              </a:rPr>
              <a:t>With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ill Sans MT" panose="020B0502020104020203" pitchFamily="34" charset="0"/>
              </a:rPr>
              <a:t>POWERPOINT</a:t>
            </a:r>
          </a:p>
        </p:txBody>
      </p:sp>
      <p:sp>
        <p:nvSpPr>
          <p:cNvPr id="41" name="Oval 40"/>
          <p:cNvSpPr/>
          <p:nvPr/>
        </p:nvSpPr>
        <p:spPr>
          <a:xfrm>
            <a:off x="4504503" y="1981716"/>
            <a:ext cx="2756864" cy="275440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00" b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NGHỆ THUẬT THƠ VĂN</a:t>
            </a:r>
            <a:endParaRPr lang="en-US" sz="2900" b="1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41565" y="904498"/>
            <a:ext cx="39283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/>
              <a:t>Văn chương trữ tình đạo đức</a:t>
            </a:r>
            <a:endParaRPr lang="en-US" sz="3200"/>
          </a:p>
        </p:txBody>
      </p:sp>
      <p:sp>
        <p:nvSpPr>
          <p:cNvPr id="43" name="TextBox 42"/>
          <p:cNvSpPr txBox="1"/>
          <p:nvPr/>
        </p:nvSpPr>
        <p:spPr>
          <a:xfrm>
            <a:off x="8390386" y="2965930"/>
            <a:ext cx="37015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en-US" sz="3000"/>
              <a:t>Bút pháp trữ tình chan chứa yêu thương</a:t>
            </a:r>
          </a:p>
        </p:txBody>
      </p:sp>
      <p:sp>
        <p:nvSpPr>
          <p:cNvPr id="3" name="Rectangle 2"/>
          <p:cNvSpPr/>
          <p:nvPr/>
        </p:nvSpPr>
        <p:spPr>
          <a:xfrm>
            <a:off x="8314532" y="4831944"/>
            <a:ext cx="32860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3200"/>
              <a:t>Đậm đà sắc thái Nam Bộ</a:t>
            </a:r>
            <a:endParaRPr lang="en-US" sz="3200"/>
          </a:p>
        </p:txBody>
      </p:sp>
      <p:sp>
        <p:nvSpPr>
          <p:cNvPr id="4" name="Rectangle 3"/>
          <p:cNvSpPr/>
          <p:nvPr/>
        </p:nvSpPr>
        <p:spPr>
          <a:xfrm>
            <a:off x="464954" y="4792150"/>
            <a:ext cx="305510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700"/>
              <a:t>Ngôn </a:t>
            </a:r>
            <a:r>
              <a:rPr lang="en-US" altLang="en-US" sz="2700" smtClean="0"/>
              <a:t>ngữ mộc </a:t>
            </a:r>
            <a:r>
              <a:rPr lang="en-US" altLang="en-US" sz="2700"/>
              <a:t>mạc bình </a:t>
            </a:r>
            <a:r>
              <a:rPr lang="en-US" altLang="en-US" sz="2700" smtClean="0"/>
              <a:t>dị, chất phác, cư xử hồn nhiên</a:t>
            </a:r>
            <a:endParaRPr lang="en-US" sz="2700"/>
          </a:p>
        </p:txBody>
      </p:sp>
      <p:sp>
        <p:nvSpPr>
          <p:cNvPr id="5" name="Rectangle 4"/>
          <p:cNvSpPr/>
          <p:nvPr/>
        </p:nvSpPr>
        <p:spPr>
          <a:xfrm>
            <a:off x="586738" y="2766770"/>
            <a:ext cx="284601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z="3000"/>
              <a:t>Viết bằng chữ Nôm, lối thơ thiên về kể</a:t>
            </a:r>
          </a:p>
        </p:txBody>
      </p:sp>
      <p:sp>
        <p:nvSpPr>
          <p:cNvPr id="6" name="Rectangle 5"/>
          <p:cNvSpPr/>
          <p:nvPr/>
        </p:nvSpPr>
        <p:spPr>
          <a:xfrm>
            <a:off x="352820" y="794015"/>
            <a:ext cx="40406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ym typeface="Wingdings"/>
              </a:rPr>
              <a:t>Mang màu </a:t>
            </a:r>
            <a:r>
              <a:rPr lang="en-US" sz="2800">
                <a:sym typeface="Wingdings"/>
              </a:rPr>
              <a:t>sắc diễn </a:t>
            </a:r>
            <a:r>
              <a:rPr lang="en-US" sz="2800" smtClean="0">
                <a:sym typeface="Wingdings"/>
              </a:rPr>
              <a:t>xướng phổ </a:t>
            </a:r>
            <a:r>
              <a:rPr lang="en-US" sz="2800">
                <a:sym typeface="Wingdings"/>
              </a:rPr>
              <a:t>biến trong văn học dân gian Nam Bộ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98212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100" grpId="0"/>
      <p:bldP spid="101" grpId="0"/>
      <p:bldP spid="102" grpId="0"/>
      <p:bldP spid="103" grpId="0"/>
      <p:bldP spid="104" grpId="0"/>
      <p:bldP spid="105" grpId="0"/>
      <p:bldP spid="2" grpId="0"/>
      <p:bldP spid="43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smGrid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" name="Rectangle 30"/>
          <p:cNvSpPr/>
          <p:nvPr/>
        </p:nvSpPr>
        <p:spPr>
          <a:xfrm>
            <a:off x="-1" y="0"/>
            <a:ext cx="15010869" cy="6858000"/>
          </a:xfrm>
          <a:prstGeom prst="rect">
            <a:avLst/>
          </a:prstGeom>
          <a:gradFill>
            <a:gsLst>
              <a:gs pos="0">
                <a:srgbClr val="BDC6CB">
                  <a:alpha val="77000"/>
                </a:srgbClr>
              </a:gs>
              <a:gs pos="100000">
                <a:srgbClr val="EEEFF1">
                  <a:alpha val="77000"/>
                </a:srgb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3000" b="1"/>
          </a:p>
        </p:txBody>
      </p:sp>
      <p:sp>
        <p:nvSpPr>
          <p:cNvPr id="56" name="Oval 55"/>
          <p:cNvSpPr/>
          <p:nvPr/>
        </p:nvSpPr>
        <p:spPr>
          <a:xfrm>
            <a:off x="838897" y="1223754"/>
            <a:ext cx="4446163" cy="4446163"/>
          </a:xfrm>
          <a:prstGeom prst="ellipse">
            <a:avLst/>
          </a:prstGeom>
          <a:pattFill prst="smGrid">
            <a:fgClr>
              <a:schemeClr val="bg1">
                <a:lumMod val="95000"/>
              </a:schemeClr>
            </a:fgClr>
            <a:bgClr>
              <a:srgbClr val="DDE1E2"/>
            </a:bgClr>
          </a:pattFill>
          <a:ln>
            <a:noFill/>
          </a:ln>
          <a:effectLst>
            <a:innerShdw blurRad="952500">
              <a:schemeClr val="tx1">
                <a:lumMod val="50000"/>
                <a:lumOff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4" name="Oval 53"/>
          <p:cNvSpPr/>
          <p:nvPr/>
        </p:nvSpPr>
        <p:spPr>
          <a:xfrm>
            <a:off x="1211272" y="1596129"/>
            <a:ext cx="3701413" cy="3701413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508000" dist="76200" dir="2700000" sx="102000" sy="102000" algn="tl" rotWithShape="0">
              <a:schemeClr val="tx1">
                <a:lumMod val="65000"/>
                <a:lumOff val="3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Rectangle: Rounded Corners 19"/>
          <p:cNvSpPr/>
          <p:nvPr/>
        </p:nvSpPr>
        <p:spPr>
          <a:xfrm>
            <a:off x="6423107" y="982461"/>
            <a:ext cx="5768891" cy="80354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/>
          <p:cNvSpPr/>
          <p:nvPr/>
        </p:nvSpPr>
        <p:spPr>
          <a:xfrm>
            <a:off x="7943850" y="2004844"/>
            <a:ext cx="4075096" cy="8035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5222"/>
              </a:gs>
              <a:gs pos="100000">
                <a:srgbClr val="FBA31A"/>
              </a:gs>
            </a:gsLst>
            <a:lin ang="13500000" scaled="1"/>
            <a:tileRect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: Rounded Corners 21"/>
          <p:cNvSpPr/>
          <p:nvPr/>
        </p:nvSpPr>
        <p:spPr>
          <a:xfrm>
            <a:off x="7341905" y="3027228"/>
            <a:ext cx="4603352" cy="8035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6228F"/>
              </a:gs>
              <a:gs pos="100000">
                <a:srgbClr val="D3509D"/>
              </a:gs>
            </a:gsLst>
            <a:lin ang="13500000" scaled="1"/>
            <a:tileRect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6962128" y="4049611"/>
            <a:ext cx="5229871" cy="8035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73E8F"/>
              </a:gs>
              <a:gs pos="100000">
                <a:srgbClr val="6957A1"/>
              </a:gs>
            </a:gsLst>
            <a:lin ang="13500000" scaled="1"/>
            <a:tileRect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Freeform: Shape 32"/>
          <p:cNvSpPr/>
          <p:nvPr/>
        </p:nvSpPr>
        <p:spPr>
          <a:xfrm>
            <a:off x="3245639" y="740850"/>
            <a:ext cx="2688152" cy="5376300"/>
          </a:xfrm>
          <a:custGeom>
            <a:avLst/>
            <a:gdLst>
              <a:gd name="connsiteX0" fmla="*/ 0 w 2688152"/>
              <a:gd name="connsiteY0" fmla="*/ 0 h 5376300"/>
              <a:gd name="connsiteX1" fmla="*/ 2 w 2688152"/>
              <a:gd name="connsiteY1" fmla="*/ 0 h 5376300"/>
              <a:gd name="connsiteX2" fmla="*/ 2688152 w 2688152"/>
              <a:gd name="connsiteY2" fmla="*/ 2688150 h 5376300"/>
              <a:gd name="connsiteX3" fmla="*/ 2 w 2688152"/>
              <a:gd name="connsiteY3" fmla="*/ 5376300 h 5376300"/>
              <a:gd name="connsiteX4" fmla="*/ 0 w 2688152"/>
              <a:gd name="connsiteY4" fmla="*/ 5376300 h 5376300"/>
              <a:gd name="connsiteX5" fmla="*/ 0 w 2688152"/>
              <a:gd name="connsiteY5" fmla="*/ 5268071 h 5376300"/>
              <a:gd name="connsiteX6" fmla="*/ 186213 w 2688152"/>
              <a:gd name="connsiteY6" fmla="*/ 5258902 h 5376300"/>
              <a:gd name="connsiteX7" fmla="*/ 2565270 w 2688152"/>
              <a:gd name="connsiteY7" fmla="*/ 2688151 h 5376300"/>
              <a:gd name="connsiteX8" fmla="*/ 186213 w 2688152"/>
              <a:gd name="connsiteY8" fmla="*/ 117401 h 5376300"/>
              <a:gd name="connsiteX9" fmla="*/ 0 w 2688152"/>
              <a:gd name="connsiteY9" fmla="*/ 108231 h 53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8152" h="5376300">
                <a:moveTo>
                  <a:pt x="0" y="0"/>
                </a:moveTo>
                <a:lnTo>
                  <a:pt x="2" y="0"/>
                </a:lnTo>
                <a:cubicBezTo>
                  <a:pt x="1484626" y="0"/>
                  <a:pt x="2688152" y="1203526"/>
                  <a:pt x="2688152" y="2688150"/>
                </a:cubicBezTo>
                <a:cubicBezTo>
                  <a:pt x="2688152" y="4172775"/>
                  <a:pt x="1484626" y="5376300"/>
                  <a:pt x="2" y="5376300"/>
                </a:cubicBezTo>
                <a:lnTo>
                  <a:pt x="0" y="5376300"/>
                </a:lnTo>
                <a:lnTo>
                  <a:pt x="0" y="5268071"/>
                </a:lnTo>
                <a:lnTo>
                  <a:pt x="186213" y="5258902"/>
                </a:lnTo>
                <a:cubicBezTo>
                  <a:pt x="1522494" y="5126571"/>
                  <a:pt x="2565270" y="4026109"/>
                  <a:pt x="2565270" y="2688151"/>
                </a:cubicBezTo>
                <a:cubicBezTo>
                  <a:pt x="2565270" y="1350193"/>
                  <a:pt x="1522494" y="249732"/>
                  <a:pt x="186213" y="117401"/>
                </a:cubicBezTo>
                <a:lnTo>
                  <a:pt x="0" y="108231"/>
                </a:lnTo>
                <a:close/>
              </a:path>
            </a:pathLst>
          </a:custGeom>
          <a:gradFill flip="none" rotWithShape="1">
            <a:gsLst>
              <a:gs pos="75000">
                <a:srgbClr val="60509C"/>
              </a:gs>
              <a:gs pos="50000">
                <a:srgbClr val="C74399"/>
              </a:gs>
              <a:gs pos="25000">
                <a:srgbClr val="F4941D"/>
              </a:gs>
              <a:gs pos="0">
                <a:srgbClr val="FFD63A"/>
              </a:gs>
              <a:gs pos="100000">
                <a:srgbClr val="00ACBE"/>
              </a:gs>
            </a:gsLst>
            <a:lin ang="5400000" scaled="1"/>
            <a:tileRect/>
          </a:gradFill>
          <a:ln w="82550">
            <a:solidFill>
              <a:schemeClr val="bg1">
                <a:lumMod val="95000"/>
              </a:schemeClr>
            </a:solidFill>
          </a:ln>
          <a:effectLst>
            <a:glow rad="76200">
              <a:schemeClr val="accent5">
                <a:satMod val="175000"/>
                <a:alpha val="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4671237" y="1208008"/>
            <a:ext cx="352449" cy="35244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Oval 34"/>
          <p:cNvSpPr/>
          <p:nvPr/>
        </p:nvSpPr>
        <p:spPr>
          <a:xfrm>
            <a:off x="5482645" y="2230392"/>
            <a:ext cx="352449" cy="352449"/>
          </a:xfrm>
          <a:prstGeom prst="ellipse">
            <a:avLst/>
          </a:prstGeom>
          <a:solidFill>
            <a:srgbClr val="F9951F"/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6" name="Oval 35"/>
          <p:cNvSpPr/>
          <p:nvPr/>
        </p:nvSpPr>
        <p:spPr>
          <a:xfrm>
            <a:off x="5678102" y="3252775"/>
            <a:ext cx="352449" cy="352449"/>
          </a:xfrm>
          <a:prstGeom prst="ellipse">
            <a:avLst/>
          </a:prstGeom>
          <a:solidFill>
            <a:srgbClr val="CC499B"/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498520" y="4275159"/>
            <a:ext cx="352449" cy="352449"/>
          </a:xfrm>
          <a:prstGeom prst="ellipse">
            <a:avLst/>
          </a:prstGeom>
          <a:solidFill>
            <a:srgbClr val="64539E"/>
          </a:solidFill>
          <a:ln>
            <a:noFill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41" name="Straight Connector 40"/>
          <p:cNvCxnSpPr>
            <a:stCxn id="34" idx="6"/>
            <a:endCxn id="20" idx="1"/>
          </p:cNvCxnSpPr>
          <p:nvPr/>
        </p:nvCxnSpPr>
        <p:spPr>
          <a:xfrm>
            <a:off x="5023686" y="1384233"/>
            <a:ext cx="1399421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  <a:stCxn id="35" idx="6"/>
            <a:endCxn id="21" idx="1"/>
          </p:cNvCxnSpPr>
          <p:nvPr/>
        </p:nvCxnSpPr>
        <p:spPr>
          <a:xfrm>
            <a:off x="5835094" y="2406617"/>
            <a:ext cx="21087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  <a:stCxn id="36" idx="6"/>
            <a:endCxn id="22" idx="1"/>
          </p:cNvCxnSpPr>
          <p:nvPr/>
        </p:nvCxnSpPr>
        <p:spPr>
          <a:xfrm>
            <a:off x="6030551" y="3429000"/>
            <a:ext cx="1311354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  <a:stCxn id="37" idx="6"/>
            <a:endCxn id="23" idx="1"/>
          </p:cNvCxnSpPr>
          <p:nvPr/>
        </p:nvCxnSpPr>
        <p:spPr>
          <a:xfrm>
            <a:off x="5850969" y="4451384"/>
            <a:ext cx="111115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6497980" y="1062288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600" smtClean="0">
                <a:solidFill>
                  <a:schemeClr val="tx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1</a:t>
            </a:r>
            <a:endParaRPr lang="en-IN" sz="3600">
              <a:solidFill>
                <a:schemeClr val="tx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7258050" y="2084670"/>
            <a:ext cx="685799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200" dirty="0" smtClean="0">
                <a:solidFill>
                  <a:schemeClr val="tx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2</a:t>
            </a:r>
            <a:endParaRPr lang="en-IN" sz="3200" dirty="0">
              <a:solidFill>
                <a:schemeClr val="tx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7410900" y="3108303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200" smtClean="0">
                <a:solidFill>
                  <a:schemeClr val="tx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3</a:t>
            </a:r>
            <a:endParaRPr lang="en-IN" sz="3200">
              <a:solidFill>
                <a:schemeClr val="tx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7037148" y="4129439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3200" smtClean="0">
                <a:solidFill>
                  <a:schemeClr val="tx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4</a:t>
            </a:r>
            <a:endParaRPr lang="en-IN" sz="3200">
              <a:solidFill>
                <a:schemeClr val="tx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1324929" y="1686915"/>
            <a:ext cx="3474097" cy="3474097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5" name="Oval 64"/>
          <p:cNvSpPr/>
          <p:nvPr/>
        </p:nvSpPr>
        <p:spPr>
          <a:xfrm>
            <a:off x="1379237" y="1740369"/>
            <a:ext cx="3367188" cy="3367188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6" name="Oval 65"/>
          <p:cNvSpPr/>
          <p:nvPr/>
        </p:nvSpPr>
        <p:spPr>
          <a:xfrm>
            <a:off x="3003401" y="1659197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7" name="Oval 66"/>
          <p:cNvSpPr/>
          <p:nvPr/>
        </p:nvSpPr>
        <p:spPr>
          <a:xfrm>
            <a:off x="3003401" y="5074510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8" name="Oval 67"/>
          <p:cNvSpPr/>
          <p:nvPr/>
        </p:nvSpPr>
        <p:spPr>
          <a:xfrm>
            <a:off x="4724872" y="3367912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9" name="Oval 68"/>
          <p:cNvSpPr/>
          <p:nvPr/>
        </p:nvSpPr>
        <p:spPr>
          <a:xfrm>
            <a:off x="1310242" y="3367912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81" name="Graphic 80" descr="Single gea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1926433" y="4305664"/>
            <a:ext cx="360000" cy="360000"/>
          </a:xfrm>
          <a:prstGeom prst="rect">
            <a:avLst/>
          </a:prstGeom>
        </p:spPr>
      </p:pic>
      <p:pic>
        <p:nvPicPr>
          <p:cNvPr id="83" name="Graphic 82" descr="Stopwatch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568042" y="3901286"/>
            <a:ext cx="360000" cy="360000"/>
          </a:xfrm>
          <a:prstGeom prst="rect">
            <a:avLst/>
          </a:prstGeom>
        </p:spPr>
      </p:pic>
      <p:pic>
        <p:nvPicPr>
          <p:cNvPr id="85" name="Graphic 84" descr="Lightbulb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2881113" y="4647740"/>
            <a:ext cx="360000" cy="360000"/>
          </a:xfrm>
          <a:prstGeom prst="rect">
            <a:avLst/>
          </a:prstGeom>
        </p:spPr>
      </p:pic>
      <p:pic>
        <p:nvPicPr>
          <p:cNvPr id="87" name="Graphic 86" descr="Head with Gears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371470" y="4580357"/>
            <a:ext cx="360000" cy="360000"/>
          </a:xfrm>
          <a:prstGeom prst="rect">
            <a:avLst/>
          </a:prstGeom>
        </p:spPr>
      </p:pic>
      <p:sp>
        <p:nvSpPr>
          <p:cNvPr id="88" name="Oval 87"/>
          <p:cNvSpPr/>
          <p:nvPr/>
        </p:nvSpPr>
        <p:spPr>
          <a:xfrm>
            <a:off x="3401634" y="4773327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9" name="Oval 88"/>
          <p:cNvSpPr/>
          <p:nvPr/>
        </p:nvSpPr>
        <p:spPr>
          <a:xfrm>
            <a:off x="3693714" y="4656120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0" name="Oval 89"/>
          <p:cNvSpPr/>
          <p:nvPr/>
        </p:nvSpPr>
        <p:spPr>
          <a:xfrm>
            <a:off x="3952068" y="4492075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92" name="Graphic 91" descr="Teacher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2599336" y="1773192"/>
            <a:ext cx="914400" cy="914400"/>
          </a:xfrm>
          <a:prstGeom prst="rect">
            <a:avLst/>
          </a:prstGeom>
        </p:spPr>
      </p:pic>
      <p:sp>
        <p:nvSpPr>
          <p:cNvPr id="95" name="TextBox 94"/>
          <p:cNvSpPr txBox="1"/>
          <p:nvPr/>
        </p:nvSpPr>
        <p:spPr>
          <a:xfrm>
            <a:off x="7080038" y="1181601"/>
            <a:ext cx="52529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HOÀN CẢNH SÁNG TÁC</a:t>
            </a:r>
            <a:endParaRPr lang="en-IN" sz="3000" b="1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373441" y="2114226"/>
            <a:ext cx="26103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 Light" panose="020B0306030504020204" pitchFamily="34" charset="0"/>
                <a:cs typeface="Times New Roman" panose="02020603050405020304" pitchFamily="18" charset="0"/>
              </a:rPr>
              <a:t>THỂ LOẠI</a:t>
            </a:r>
            <a:endParaRPr lang="en-IN" sz="3000" b="1" dirty="0">
              <a:solidFill>
                <a:schemeClr val="bg1"/>
              </a:solidFill>
              <a:latin typeface="Times New Roman" panose="02020603050405020304" pitchFamily="18" charset="0"/>
              <a:ea typeface="Open Sans Condensed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053002" y="3131575"/>
            <a:ext cx="42799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 Light" panose="020B0306030504020204" pitchFamily="34" charset="0"/>
                <a:cs typeface="Times New Roman" panose="02020603050405020304" pitchFamily="18" charset="0"/>
              </a:rPr>
              <a:t>GIÁ TRỊ NỘI DUNG</a:t>
            </a:r>
            <a:endParaRPr lang="en-IN" sz="3000" b="1" dirty="0">
              <a:solidFill>
                <a:schemeClr val="bg1"/>
              </a:solidFill>
              <a:latin typeface="Times New Roman" panose="02020603050405020304" pitchFamily="18" charset="0"/>
              <a:ea typeface="Open Sans Condensed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641755" y="4153411"/>
            <a:ext cx="45859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 Light" panose="020B0306030504020204" pitchFamily="34" charset="0"/>
                <a:cs typeface="Times New Roman" panose="02020603050405020304" pitchFamily="18" charset="0"/>
              </a:rPr>
              <a:t>ĐẶC SẮC NGHỆ THUẬT</a:t>
            </a:r>
            <a:endParaRPr lang="en-IN" sz="3000" b="1" dirty="0">
              <a:solidFill>
                <a:schemeClr val="bg1"/>
              </a:solidFill>
              <a:latin typeface="Times New Roman" panose="02020603050405020304" pitchFamily="18" charset="0"/>
              <a:ea typeface="Open Sans Condensed Light" panose="020B0306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" name="Graphic 102" descr="Projector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11644096" y="1223754"/>
            <a:ext cx="432000" cy="432000"/>
          </a:xfrm>
          <a:prstGeom prst="rect">
            <a:avLst/>
          </a:prstGeom>
        </p:spPr>
      </p:pic>
      <p:pic>
        <p:nvPicPr>
          <p:cNvPr id="105" name="Graphic 104" descr="Camera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11062126" y="2175225"/>
            <a:ext cx="432000" cy="432000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069852" y="6021318"/>
            <a:ext cx="1067339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5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VĂN TẾ NGHĨA SĨ CẦN GIUỘC</a:t>
            </a:r>
            <a:endParaRPr lang="en-IN" sz="35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2" name="Picture 2" descr="Káº¿t quáº£ hÃ¬nh áº£nh cho cháº¡y giáº·c nguyá»n ÄÃ¬nh chiá»u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6167"/>
            <a:ext cx="3872555" cy="38366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77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34" grpId="0" animBg="1"/>
      <p:bldP spid="35" grpId="0" animBg="1"/>
      <p:bldP spid="36" grpId="0" animBg="1"/>
      <p:bldP spid="37" grpId="0" animBg="1"/>
      <p:bldP spid="59" grpId="0" animBg="1"/>
      <p:bldP spid="60" grpId="0" animBg="1"/>
      <p:bldP spid="61" grpId="0" animBg="1"/>
      <p:bldP spid="62" grpId="0" animBg="1"/>
      <p:bldP spid="95" grpId="0"/>
      <p:bldP spid="96" grpId="0"/>
      <p:bldP spid="97" grpId="0"/>
      <p:bldP spid="9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927</Words>
  <Application>Microsoft Office PowerPoint</Application>
  <PresentationFormat>Custom</PresentationFormat>
  <Paragraphs>120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BỐ CỤC</vt:lpstr>
      <vt:lpstr>4. GIÁ TRỊ NỘI DUNG</vt:lpstr>
      <vt:lpstr>PowerPoint Presentation</vt:lpstr>
      <vt:lpstr>PowerPoint Presentation</vt:lpstr>
      <vt:lpstr>Câu 2: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- Sự hi sinh làm thiên nhiên đất nước cũng đau xót và gây thương cảm cho nhân dân khắp vùng. « Đoái sông Cần Giuộc cỏ cây mấy dặm sầu giăng Nhìn chợ Trường Bình già trẻ hai hàng lệ nhỏ»</vt:lpstr>
      <vt:lpstr>PowerPoint Presentation</vt:lpstr>
      <vt:lpstr>PowerPoint Presentation</vt:lpstr>
      <vt:lpstr> TỔNG KẾT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Thang</dc:creator>
  <cp:lastModifiedBy>Hong - VP Dang Uy</cp:lastModifiedBy>
  <cp:revision>38</cp:revision>
  <dcterms:created xsi:type="dcterms:W3CDTF">2019-07-19T07:35:33Z</dcterms:created>
  <dcterms:modified xsi:type="dcterms:W3CDTF">2020-04-29T06:04:59Z</dcterms:modified>
</cp:coreProperties>
</file>